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9" r:id="rId1"/>
  </p:sldMasterIdLst>
  <p:sldIdLst>
    <p:sldId id="257" r:id="rId2"/>
    <p:sldId id="259" r:id="rId3"/>
    <p:sldId id="258" r:id="rId4"/>
    <p:sldId id="261" r:id="rId5"/>
    <p:sldId id="276" r:id="rId6"/>
    <p:sldId id="262" r:id="rId7"/>
    <p:sldId id="275" r:id="rId8"/>
    <p:sldId id="267" r:id="rId9"/>
    <p:sldId id="263" r:id="rId10"/>
    <p:sldId id="277" r:id="rId11"/>
    <p:sldId id="264" r:id="rId12"/>
    <p:sldId id="278" r:id="rId13"/>
    <p:sldId id="269" r:id="rId14"/>
    <p:sldId id="265" r:id="rId15"/>
    <p:sldId id="266" r:id="rId16"/>
    <p:sldId id="279" r:id="rId17"/>
    <p:sldId id="273" r:id="rId18"/>
    <p:sldId id="280" r:id="rId19"/>
    <p:sldId id="281" r:id="rId20"/>
    <p:sldId id="282" r:id="rId21"/>
    <p:sldId id="284" r:id="rId22"/>
    <p:sldId id="270" r:id="rId23"/>
    <p:sldId id="285" r:id="rId24"/>
    <p:sldId id="274" r:id="rId25"/>
    <p:sldId id="271"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4" autoAdjust="0"/>
    <p:restoredTop sz="94660"/>
  </p:normalViewPr>
  <p:slideViewPr>
    <p:cSldViewPr snapToGrid="0">
      <p:cViewPr varScale="1">
        <p:scale>
          <a:sx n="90" d="100"/>
          <a:sy n="90" d="100"/>
        </p:scale>
        <p:origin x="3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a:lstStyle/>
        <a:p>
          <a:endParaRPr lang="en-US"/>
        </a:p>
      </dgm:t>
    </dgm:pt>
    <dgm:pt modelId="{8DB5D7D5-6A1C-4ABC-8850-759A9D876047}">
      <dgm:prSet custT="1"/>
      <dgm:spPr/>
      <dgm:t>
        <a:bodyPr/>
        <a:lstStyle/>
        <a:p>
          <a:r>
            <a:rPr lang="en-US" sz="1800" dirty="0">
              <a:solidFill>
                <a:schemeClr val="tx1"/>
              </a:solidFill>
            </a:rPr>
            <a:t>Step 1</a:t>
          </a:r>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custT="1"/>
      <dgm:spPr/>
      <dgm:t>
        <a:bodyPr/>
        <a:lstStyle/>
        <a:p>
          <a:r>
            <a:rPr lang="en-US" sz="2000" b="1" dirty="0"/>
            <a:t>Communication</a:t>
          </a: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custT="1"/>
      <dgm:spPr/>
      <dgm:t>
        <a:bodyPr/>
        <a:lstStyle/>
        <a:p>
          <a:r>
            <a:rPr lang="en-US" sz="1800" b="0" dirty="0">
              <a:solidFill>
                <a:schemeClr val="tx1"/>
              </a:solidFill>
            </a:rPr>
            <a:t>Step 2</a:t>
          </a:r>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custT="1"/>
      <dgm:spPr/>
      <dgm:t>
        <a:bodyPr/>
        <a:lstStyle/>
        <a:p>
          <a:r>
            <a:rPr lang="en-US" sz="2000" b="1" dirty="0"/>
            <a:t>Hospitality</a:t>
          </a:r>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09C152DA-7620-4852-8162-A77EC3609F3F}">
      <dgm:prSet custT="1"/>
      <dgm:spPr/>
      <dgm:t>
        <a:bodyPr/>
        <a:lstStyle/>
        <a:p>
          <a:r>
            <a:rPr lang="en-US" sz="1800" b="0" dirty="0">
              <a:solidFill>
                <a:schemeClr val="tx1"/>
              </a:solidFill>
            </a:rPr>
            <a:t>Step 3</a:t>
          </a:r>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dgm:spPr/>
      <dgm:t>
        <a:bodyPr/>
        <a:lstStyle/>
        <a:p>
          <a:endParaRPr lang="en-US"/>
        </a:p>
      </dgm:t>
    </dgm:pt>
    <dgm:pt modelId="{6C8937BE-93F8-4DED-8538-1C601DAEBA66}">
      <dgm:prSet custT="1"/>
      <dgm:spPr/>
      <dgm:t>
        <a:bodyPr/>
        <a:lstStyle/>
        <a:p>
          <a:r>
            <a:rPr lang="en-US" sz="2000" b="1" dirty="0"/>
            <a:t>Database</a:t>
          </a:r>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9F879F66-9A91-48A0-84C2-F689713E9A59}">
      <dgm:prSet custT="1"/>
      <dgm:spPr/>
      <dgm:t>
        <a:bodyPr/>
        <a:lstStyle/>
        <a:p>
          <a:r>
            <a:rPr lang="en-US" sz="1800" b="0" dirty="0">
              <a:solidFill>
                <a:schemeClr val="tx1"/>
              </a:solidFill>
            </a:rPr>
            <a:t>Step 4</a:t>
          </a:r>
        </a:p>
      </dgm:t>
    </dgm:pt>
    <dgm:pt modelId="{58E1C01B-F63D-4434-B864-B615F76E822B}" type="parTrans" cxnId="{4CECC1DB-1F6B-4C4C-B62E-59E3678297EC}">
      <dgm:prSet/>
      <dgm:spPr/>
      <dgm:t>
        <a:bodyPr/>
        <a:lstStyle/>
        <a:p>
          <a:endParaRPr lang="en-US"/>
        </a:p>
      </dgm:t>
    </dgm:pt>
    <dgm:pt modelId="{C1547269-CE22-4DC2-85AA-BED38DE94451}" type="sibTrans" cxnId="{4CECC1DB-1F6B-4C4C-B62E-59E3678297EC}">
      <dgm:prSet/>
      <dgm:spPr/>
      <dgm:t>
        <a:bodyPr/>
        <a:lstStyle/>
        <a:p>
          <a:endParaRPr lang="en-US"/>
        </a:p>
      </dgm:t>
    </dgm:pt>
    <dgm:pt modelId="{C5FE1E53-2EB2-454F-99BA-F1E565EC1DAE}">
      <dgm:prSet custT="1"/>
      <dgm:spPr/>
      <dgm:t>
        <a:bodyPr/>
        <a:lstStyle/>
        <a:p>
          <a:r>
            <a:rPr lang="en-US" sz="1800" b="0" dirty="0">
              <a:solidFill>
                <a:schemeClr val="tx1"/>
              </a:solidFill>
            </a:rPr>
            <a:t>Step 5</a:t>
          </a:r>
        </a:p>
      </dgm:t>
    </dgm:pt>
    <dgm:pt modelId="{370F3B63-EDD8-406A-AB37-0096D7F5EA04}" type="parTrans" cxnId="{97A5BB27-35FD-4FEA-814D-8495B831F33A}">
      <dgm:prSet/>
      <dgm:spPr/>
      <dgm:t>
        <a:bodyPr/>
        <a:lstStyle/>
        <a:p>
          <a:endParaRPr lang="en-US"/>
        </a:p>
      </dgm:t>
    </dgm:pt>
    <dgm:pt modelId="{962F625E-A6D6-4313-8C89-382BCA63E999}" type="sibTrans" cxnId="{97A5BB27-35FD-4FEA-814D-8495B831F33A}">
      <dgm:prSet/>
      <dgm:spPr/>
      <dgm:t>
        <a:bodyPr/>
        <a:lstStyle/>
        <a:p>
          <a:endParaRPr lang="en-US"/>
        </a:p>
      </dgm:t>
    </dgm:pt>
    <dgm:pt modelId="{D838D111-3DCD-4CB1-A79B-AE2FFB22C9F2}">
      <dgm:prSet custT="1"/>
      <dgm:spPr/>
      <dgm:t>
        <a:bodyPr/>
        <a:lstStyle/>
        <a:p>
          <a:r>
            <a:rPr lang="en-US" sz="1800" b="0" dirty="0">
              <a:solidFill>
                <a:schemeClr val="tx1"/>
              </a:solidFill>
            </a:rPr>
            <a:t>Step 6</a:t>
          </a:r>
        </a:p>
      </dgm:t>
    </dgm:pt>
    <dgm:pt modelId="{8245A9AF-3A8A-45FB-B402-05773EDF83EF}" type="parTrans" cxnId="{13D5119F-8094-4E7B-B6A3-6E913F65E8D1}">
      <dgm:prSet/>
      <dgm:spPr/>
      <dgm:t>
        <a:bodyPr/>
        <a:lstStyle/>
        <a:p>
          <a:endParaRPr lang="en-US"/>
        </a:p>
      </dgm:t>
    </dgm:pt>
    <dgm:pt modelId="{BEE1B73B-19EA-4211-92B7-B307BEAB08E9}" type="sibTrans" cxnId="{13D5119F-8094-4E7B-B6A3-6E913F65E8D1}">
      <dgm:prSet/>
      <dgm:spPr/>
      <dgm:t>
        <a:bodyPr/>
        <a:lstStyle/>
        <a:p>
          <a:endParaRPr lang="en-US"/>
        </a:p>
      </dgm:t>
    </dgm:pt>
    <dgm:pt modelId="{5895A3C1-2DE9-435B-8908-C21A42DA7DF8}">
      <dgm:prSet custT="1"/>
      <dgm:spPr/>
      <dgm:t>
        <a:bodyPr/>
        <a:lstStyle/>
        <a:p>
          <a:r>
            <a:rPr lang="en-US" sz="2000" b="1" dirty="0"/>
            <a:t>Stewardship Committee</a:t>
          </a:r>
        </a:p>
      </dgm:t>
    </dgm:pt>
    <dgm:pt modelId="{27D4D1EB-58DE-472B-B39F-F0DB800CFE16}" type="parTrans" cxnId="{25FD121D-47EF-471A-BD31-A0313C1C441C}">
      <dgm:prSet/>
      <dgm:spPr/>
      <dgm:t>
        <a:bodyPr/>
        <a:lstStyle/>
        <a:p>
          <a:endParaRPr lang="en-US"/>
        </a:p>
      </dgm:t>
    </dgm:pt>
    <dgm:pt modelId="{36B9CD9D-3875-46C5-895A-FBDA1470E09E}" type="sibTrans" cxnId="{25FD121D-47EF-471A-BD31-A0313C1C441C}">
      <dgm:prSet/>
      <dgm:spPr/>
      <dgm:t>
        <a:bodyPr/>
        <a:lstStyle/>
        <a:p>
          <a:endParaRPr lang="en-US"/>
        </a:p>
      </dgm:t>
    </dgm:pt>
    <dgm:pt modelId="{101B744A-3AD7-4213-A2B4-1C66883C2025}">
      <dgm:prSet custT="1"/>
      <dgm:spPr/>
      <dgm:t>
        <a:bodyPr/>
        <a:lstStyle/>
        <a:p>
          <a:r>
            <a:rPr lang="en-US" sz="2000" b="1" dirty="0"/>
            <a:t>Ministry Life</a:t>
          </a:r>
        </a:p>
      </dgm:t>
    </dgm:pt>
    <dgm:pt modelId="{D18FEB7B-8267-473A-BC61-30B595EB7413}" type="parTrans" cxnId="{66A817AA-F4F1-4BAD-8DF0-2E149D6B1DD9}">
      <dgm:prSet/>
      <dgm:spPr/>
      <dgm:t>
        <a:bodyPr/>
        <a:lstStyle/>
        <a:p>
          <a:endParaRPr lang="en-US"/>
        </a:p>
      </dgm:t>
    </dgm:pt>
    <dgm:pt modelId="{FA4D72F9-0390-404F-A18C-BCDF16A7A8F5}" type="sibTrans" cxnId="{66A817AA-F4F1-4BAD-8DF0-2E149D6B1DD9}">
      <dgm:prSet/>
      <dgm:spPr/>
      <dgm:t>
        <a:bodyPr/>
        <a:lstStyle/>
        <a:p>
          <a:endParaRPr lang="en-US"/>
        </a:p>
      </dgm:t>
    </dgm:pt>
    <dgm:pt modelId="{02DDD63E-D7D2-4CEE-9C32-FCAA34D837E1}">
      <dgm:prSet custT="1"/>
      <dgm:spPr/>
      <dgm:t>
        <a:bodyPr/>
        <a:lstStyle/>
        <a:p>
          <a:r>
            <a:rPr lang="en-US" sz="2000" b="1" dirty="0"/>
            <a:t>Commitment Weekends</a:t>
          </a:r>
        </a:p>
      </dgm:t>
    </dgm:pt>
    <dgm:pt modelId="{454115BD-1C5D-40B5-BB59-CA07C34A613D}" type="parTrans" cxnId="{8A4385DA-AC77-43D7-957D-8A9A62371C41}">
      <dgm:prSet/>
      <dgm:spPr/>
      <dgm:t>
        <a:bodyPr/>
        <a:lstStyle/>
        <a:p>
          <a:endParaRPr lang="en-US"/>
        </a:p>
      </dgm:t>
    </dgm:pt>
    <dgm:pt modelId="{94AC1195-CE71-425D-9BFC-F5A82D421473}" type="sibTrans" cxnId="{8A4385DA-AC77-43D7-957D-8A9A62371C41}">
      <dgm:prSet/>
      <dgm:spPr/>
      <dgm:t>
        <a:bodyPr/>
        <a:lstStyle/>
        <a:p>
          <a:endParaRPr lang="en-US"/>
        </a:p>
      </dgm:t>
    </dgm:pt>
    <dgm:pt modelId="{AB52B3CC-6563-466D-BFC3-9B6B5AFA0881}" type="pres">
      <dgm:prSet presAssocID="{6A70FD8F-0050-42E3-8B3A-6ED7CFB9852E}" presName="Name0" presStyleCnt="0">
        <dgm:presLayoutVars>
          <dgm:chMax/>
          <dgm:chPref/>
          <dgm:animLvl val="lvl"/>
        </dgm:presLayoutVars>
      </dgm:prSet>
      <dgm:spPr/>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6">
        <dgm:presLayoutVars>
          <dgm:chMax val="1"/>
          <dgm:chPref val="1"/>
          <dgm:bulletEnabled val="1"/>
        </dgm:presLayoutVars>
      </dgm:prSet>
      <dgm:spPr/>
    </dgm:pt>
    <dgm:pt modelId="{5A1B764B-0DC5-47CD-BDEA-9E67799496EC}" type="pres">
      <dgm:prSet presAssocID="{8DB5D7D5-6A1C-4ABC-8850-759A9D876047}" presName="Childtext1" presStyleLbl="revTx" presStyleIdx="0" presStyleCnt="6">
        <dgm:presLayoutVars>
          <dgm:bulletEnabled val="1"/>
        </dgm:presLayoutVars>
      </dgm:prSet>
      <dgm:spPr/>
    </dgm:pt>
    <dgm:pt modelId="{122B38A3-0442-4747-820C-1F37877E2B0E}" type="pres">
      <dgm:prSet presAssocID="{8DB5D7D5-6A1C-4ABC-8850-759A9D876047}" presName="ConnectLine1" presStyleLbl="sibTrans1D1" presStyleIdx="0" presStyleCnt="6"/>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6"/>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6">
        <dgm:presLayoutVars>
          <dgm:chMax val="1"/>
          <dgm:chPref val="1"/>
          <dgm:bulletEnabled val="1"/>
        </dgm:presLayoutVars>
      </dgm:prSet>
      <dgm:spPr/>
    </dgm:pt>
    <dgm:pt modelId="{DF65791B-462E-4589-B98D-F60587330CA8}" type="pres">
      <dgm:prSet presAssocID="{C5146535-FD3D-4589-98A3-623B8DA4B8DB}" presName="Childtext1" presStyleLbl="revTx" presStyleIdx="1" presStyleCnt="6">
        <dgm:presLayoutVars>
          <dgm:bulletEnabled val="1"/>
        </dgm:presLayoutVars>
      </dgm:prSet>
      <dgm:spPr/>
    </dgm:pt>
    <dgm:pt modelId="{DBA410EB-5F61-4F46-92D9-C5B0AA59EE15}" type="pres">
      <dgm:prSet presAssocID="{C5146535-FD3D-4589-98A3-623B8DA4B8DB}" presName="ConnectLine1" presStyleLbl="sibTrans1D1" presStyleIdx="1" presStyleCnt="6"/>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6"/>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6">
        <dgm:presLayoutVars>
          <dgm:chMax val="1"/>
          <dgm:chPref val="1"/>
          <dgm:bulletEnabled val="1"/>
        </dgm:presLayoutVars>
      </dgm:prSet>
      <dgm:spPr/>
    </dgm:pt>
    <dgm:pt modelId="{B4723E2A-4FF1-452A-BD25-8EC364F15A6F}" type="pres">
      <dgm:prSet presAssocID="{09C152DA-7620-4852-8162-A77EC3609F3F}" presName="Childtext1" presStyleLbl="revTx" presStyleIdx="2" presStyleCnt="6">
        <dgm:presLayoutVars>
          <dgm:bulletEnabled val="1"/>
        </dgm:presLayoutVars>
      </dgm:prSet>
      <dgm:spPr/>
    </dgm:pt>
    <dgm:pt modelId="{440E9361-37D2-4157-AF38-7B49AD23708B}" type="pres">
      <dgm:prSet presAssocID="{09C152DA-7620-4852-8162-A77EC3609F3F}" presName="ConnectLine1" presStyleLbl="sibTrans1D1" presStyleIdx="2" presStyleCnt="6"/>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6"/>
      <dgm:spPr/>
    </dgm:pt>
    <dgm:pt modelId="{4174F691-D9D3-451C-9893-D177DC3AED58}" type="pres">
      <dgm:prSet presAssocID="{09C152DA-7620-4852-8162-A77EC3609F3F}" presName="EmptyPane1" presStyleCnt="0"/>
      <dgm:spPr/>
    </dgm:pt>
    <dgm:pt modelId="{2CC1F9CB-C88E-4C38-BB73-17E3BD532389}" type="pres">
      <dgm:prSet presAssocID="{0AE8D36D-0F0F-4206-AE39-0A2D73987B68}" presName="spaceBetweenRectangles1" presStyleCnt="0"/>
      <dgm:spPr/>
    </dgm:pt>
    <dgm:pt modelId="{B45659CF-0EEC-4698-B948-E8C1F3116048}" type="pres">
      <dgm:prSet presAssocID="{9F879F66-9A91-48A0-84C2-F689713E9A59}" presName="composite1" presStyleCnt="0"/>
      <dgm:spPr/>
    </dgm:pt>
    <dgm:pt modelId="{4237E16C-74B3-4AA2-97B4-011557AD478A}" type="pres">
      <dgm:prSet presAssocID="{9F879F66-9A91-48A0-84C2-F689713E9A59}" presName="parent1" presStyleLbl="alignNode1" presStyleIdx="3" presStyleCnt="6">
        <dgm:presLayoutVars>
          <dgm:chMax val="1"/>
          <dgm:chPref val="1"/>
          <dgm:bulletEnabled val="1"/>
        </dgm:presLayoutVars>
      </dgm:prSet>
      <dgm:spPr/>
    </dgm:pt>
    <dgm:pt modelId="{3B418012-FCEC-4F81-A492-AE8DC06C4261}" type="pres">
      <dgm:prSet presAssocID="{9F879F66-9A91-48A0-84C2-F689713E9A59}" presName="Childtext1" presStyleLbl="revTx" presStyleIdx="3" presStyleCnt="6">
        <dgm:presLayoutVars>
          <dgm:bulletEnabled val="1"/>
        </dgm:presLayoutVars>
      </dgm:prSet>
      <dgm:spPr/>
    </dgm:pt>
    <dgm:pt modelId="{05461FDF-52E7-41EC-95C3-2F2FFAE06AE8}" type="pres">
      <dgm:prSet presAssocID="{9F879F66-9A91-48A0-84C2-F689713E9A59}" presName="ConnectLine1" presStyleLbl="sibTrans1D1" presStyleIdx="3" presStyleCnt="6"/>
      <dgm:spPr>
        <a:noFill/>
        <a:ln w="12700" cap="rnd" cmpd="sng" algn="ctr">
          <a:solidFill>
            <a:schemeClr val="accent1">
              <a:shade val="90000"/>
              <a:hueOff val="267727"/>
              <a:satOff val="-5161"/>
              <a:lumOff val="16874"/>
              <a:alphaOff val="0"/>
            </a:schemeClr>
          </a:solidFill>
          <a:prstDash val="dash"/>
        </a:ln>
        <a:effectLst/>
      </dgm:spPr>
    </dgm:pt>
    <dgm:pt modelId="{60F82902-3EF0-42E2-AE9A-8DDCB78D61EE}" type="pres">
      <dgm:prSet presAssocID="{9F879F66-9A91-48A0-84C2-F689713E9A59}" presName="ConnectLineEnd1" presStyleLbl="lnNode1" presStyleIdx="3" presStyleCnt="6"/>
      <dgm:spPr/>
    </dgm:pt>
    <dgm:pt modelId="{D6354D59-312C-4348-802E-CA1A5988C383}" type="pres">
      <dgm:prSet presAssocID="{9F879F66-9A91-48A0-84C2-F689713E9A59}" presName="EmptyPane1" presStyleCnt="0"/>
      <dgm:spPr/>
    </dgm:pt>
    <dgm:pt modelId="{AA1431C4-E8BC-4DB6-B86D-473F2659A7C4}" type="pres">
      <dgm:prSet presAssocID="{C1547269-CE22-4DC2-85AA-BED38DE94451}" presName="spaceBetweenRectangles1" presStyleCnt="0"/>
      <dgm:spPr/>
    </dgm:pt>
    <dgm:pt modelId="{2DFD2766-FC1B-4D2E-BEC5-FC4DDA3047E0}" type="pres">
      <dgm:prSet presAssocID="{C5FE1E53-2EB2-454F-99BA-F1E565EC1DAE}" presName="composite1" presStyleCnt="0"/>
      <dgm:spPr/>
    </dgm:pt>
    <dgm:pt modelId="{D8BE55AA-05D6-479B-B25A-6CE287E4E9D6}" type="pres">
      <dgm:prSet presAssocID="{C5FE1E53-2EB2-454F-99BA-F1E565EC1DAE}" presName="parent1" presStyleLbl="alignNode1" presStyleIdx="4" presStyleCnt="6">
        <dgm:presLayoutVars>
          <dgm:chMax val="1"/>
          <dgm:chPref val="1"/>
          <dgm:bulletEnabled val="1"/>
        </dgm:presLayoutVars>
      </dgm:prSet>
      <dgm:spPr/>
    </dgm:pt>
    <dgm:pt modelId="{29B580DA-4CFB-4C80-BA50-86BE542C079C}" type="pres">
      <dgm:prSet presAssocID="{C5FE1E53-2EB2-454F-99BA-F1E565EC1DAE}" presName="Childtext1" presStyleLbl="revTx" presStyleIdx="4" presStyleCnt="6">
        <dgm:presLayoutVars>
          <dgm:bulletEnabled val="1"/>
        </dgm:presLayoutVars>
      </dgm:prSet>
      <dgm:spPr/>
    </dgm:pt>
    <dgm:pt modelId="{89A5DF24-F14D-409B-A226-7D63BBD8B11E}" type="pres">
      <dgm:prSet presAssocID="{C5FE1E53-2EB2-454F-99BA-F1E565EC1DAE}" presName="ConnectLine1" presStyleLbl="sibTrans1D1" presStyleIdx="4" presStyleCnt="6"/>
      <dgm:spPr>
        <a:noFill/>
        <a:ln w="12700" cap="rnd" cmpd="sng" algn="ctr">
          <a:solidFill>
            <a:schemeClr val="accent1">
              <a:shade val="90000"/>
              <a:hueOff val="356969"/>
              <a:satOff val="-6882"/>
              <a:lumOff val="22499"/>
              <a:alphaOff val="0"/>
            </a:schemeClr>
          </a:solidFill>
          <a:prstDash val="dash"/>
        </a:ln>
        <a:effectLst/>
      </dgm:spPr>
    </dgm:pt>
    <dgm:pt modelId="{5588A54F-0878-481C-B40B-C168D79B4BFC}" type="pres">
      <dgm:prSet presAssocID="{C5FE1E53-2EB2-454F-99BA-F1E565EC1DAE}" presName="ConnectLineEnd1" presStyleLbl="lnNode1" presStyleIdx="4" presStyleCnt="6"/>
      <dgm:spPr/>
    </dgm:pt>
    <dgm:pt modelId="{469D8127-D9E5-49B1-AF12-767A74B7727C}" type="pres">
      <dgm:prSet presAssocID="{C5FE1E53-2EB2-454F-99BA-F1E565EC1DAE}" presName="EmptyPane1" presStyleCnt="0"/>
      <dgm:spPr/>
    </dgm:pt>
    <dgm:pt modelId="{523886B5-6DE0-465C-BB0A-73439C708BA9}" type="pres">
      <dgm:prSet presAssocID="{962F625E-A6D6-4313-8C89-382BCA63E999}" presName="spaceBetweenRectangles1" presStyleCnt="0"/>
      <dgm:spPr/>
    </dgm:pt>
    <dgm:pt modelId="{78358D80-26E3-41DB-8081-B44E8341846F}" type="pres">
      <dgm:prSet presAssocID="{D838D111-3DCD-4CB1-A79B-AE2FFB22C9F2}" presName="composite1" presStyleCnt="0"/>
      <dgm:spPr/>
    </dgm:pt>
    <dgm:pt modelId="{5FAD5CE6-4769-43D6-A893-BCDBCFC7B847}" type="pres">
      <dgm:prSet presAssocID="{D838D111-3DCD-4CB1-A79B-AE2FFB22C9F2}" presName="parent1" presStyleLbl="alignNode1" presStyleIdx="5" presStyleCnt="6">
        <dgm:presLayoutVars>
          <dgm:chMax val="1"/>
          <dgm:chPref val="1"/>
          <dgm:bulletEnabled val="1"/>
        </dgm:presLayoutVars>
      </dgm:prSet>
      <dgm:spPr/>
    </dgm:pt>
    <dgm:pt modelId="{FD02E556-9627-4302-BA19-6F671E21FF42}" type="pres">
      <dgm:prSet presAssocID="{D838D111-3DCD-4CB1-A79B-AE2FFB22C9F2}" presName="Childtext1" presStyleLbl="revTx" presStyleIdx="5" presStyleCnt="6">
        <dgm:presLayoutVars>
          <dgm:bulletEnabled val="1"/>
        </dgm:presLayoutVars>
      </dgm:prSet>
      <dgm:spPr/>
    </dgm:pt>
    <dgm:pt modelId="{0F565A0A-18AD-4829-B8EA-8408DE587F3E}" type="pres">
      <dgm:prSet presAssocID="{D838D111-3DCD-4CB1-A79B-AE2FFB22C9F2}" presName="ConnectLine1" presStyleLbl="sibTrans1D1" presStyleIdx="5" presStyleCnt="6"/>
      <dgm:spPr>
        <a:noFill/>
        <a:ln w="12700" cap="rnd" cmpd="sng" algn="ctr">
          <a:solidFill>
            <a:schemeClr val="accent1">
              <a:shade val="90000"/>
              <a:hueOff val="446212"/>
              <a:satOff val="-8602"/>
              <a:lumOff val="28124"/>
              <a:alphaOff val="0"/>
            </a:schemeClr>
          </a:solidFill>
          <a:prstDash val="dash"/>
        </a:ln>
        <a:effectLst/>
      </dgm:spPr>
    </dgm:pt>
    <dgm:pt modelId="{D1BAAED7-F1F1-4546-AAB3-692462D5D165}" type="pres">
      <dgm:prSet presAssocID="{D838D111-3DCD-4CB1-A79B-AE2FFB22C9F2}" presName="ConnectLineEnd1" presStyleLbl="lnNode1" presStyleIdx="5" presStyleCnt="6"/>
      <dgm:spPr/>
    </dgm:pt>
    <dgm:pt modelId="{2728A89B-89C9-4148-9AFC-594EF4B2CBBF}" type="pres">
      <dgm:prSet presAssocID="{D838D111-3DCD-4CB1-A79B-AE2FFB22C9F2}"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ACCCD80F-A0BE-41AC-A4F9-232FE64A656B}" type="presOf" srcId="{9F879F66-9A91-48A0-84C2-F689713E9A59}" destId="{4237E16C-74B3-4AA2-97B4-011557AD478A}" srcOrd="0" destOrd="0" presId="urn:microsoft.com/office/officeart/2016/7/layout/RoundedRectangleTimeline"/>
    <dgm:cxn modelId="{84C67813-55CE-4EBC-9032-03BD847DC17E}" type="presOf" srcId="{6A70FD8F-0050-42E3-8B3A-6ED7CFB9852E}" destId="{AB52B3CC-6563-466D-BFC3-9B6B5AFA0881}" srcOrd="0" destOrd="0" presId="urn:microsoft.com/office/officeart/2016/7/layout/RoundedRectangleTimeline"/>
    <dgm:cxn modelId="{25FD121D-47EF-471A-BD31-A0313C1C441C}" srcId="{9F879F66-9A91-48A0-84C2-F689713E9A59}" destId="{5895A3C1-2DE9-435B-8908-C21A42DA7DF8}" srcOrd="0" destOrd="0" parTransId="{27D4D1EB-58DE-472B-B39F-F0DB800CFE16}" sibTransId="{36B9CD9D-3875-46C5-895A-FBDA1470E09E}"/>
    <dgm:cxn modelId="{22ECA226-C4EA-44F1-BCB5-77F78841DA6F}" type="presOf" srcId="{09C152DA-7620-4852-8162-A77EC3609F3F}" destId="{566B79CB-1A41-4F5C-BF91-58D94BF93913}" srcOrd="0" destOrd="0" presId="urn:microsoft.com/office/officeart/2016/7/layout/RoundedRectangleTimeline"/>
    <dgm:cxn modelId="{97A5BB27-35FD-4FEA-814D-8495B831F33A}" srcId="{6A70FD8F-0050-42E3-8B3A-6ED7CFB9852E}" destId="{C5FE1E53-2EB2-454F-99BA-F1E565EC1DAE}" srcOrd="4" destOrd="0" parTransId="{370F3B63-EDD8-406A-AB37-0096D7F5EA04}" sibTransId="{962F625E-A6D6-4313-8C89-382BCA63E999}"/>
    <dgm:cxn modelId="{E2BBA750-A5E4-4F50-BE16-016934379F81}" type="presOf" srcId="{6C8937BE-93F8-4DED-8538-1C601DAEBA66}" destId="{B4723E2A-4FF1-452A-BD25-8EC364F15A6F}" srcOrd="0" destOrd="0" presId="urn:microsoft.com/office/officeart/2016/7/layout/RoundedRectangleTimeline"/>
    <dgm:cxn modelId="{F9B2D375-40BE-4E5D-AA88-61805FBFF819}" type="presOf" srcId="{8DB5D7D5-6A1C-4ABC-8850-759A9D876047}" destId="{954381E7-0584-46DD-8108-E9BF4F2B5005}" srcOrd="0" destOrd="0" presId="urn:microsoft.com/office/officeart/2016/7/layout/RoundedRectangleTimeline"/>
    <dgm:cxn modelId="{26E61C7D-56DA-445D-BF40-120DD935D172}" type="presOf" srcId="{5895A3C1-2DE9-435B-8908-C21A42DA7DF8}" destId="{3B418012-FCEC-4F81-A492-AE8DC06C4261}" srcOrd="0" destOrd="0" presId="urn:microsoft.com/office/officeart/2016/7/layout/RoundedRectangleTimeline"/>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F9540599-A193-456C-A9A9-8962E3855B0B}" type="presOf" srcId="{96262926-A67D-4E4E-9515-5EBC67F0B634}" destId="{5A1B764B-0DC5-47CD-BDEA-9E67799496EC}" srcOrd="0" destOrd="0" presId="urn:microsoft.com/office/officeart/2016/7/layout/RoundedRectangleTimeline"/>
    <dgm:cxn modelId="{13D5119F-8094-4E7B-B6A3-6E913F65E8D1}" srcId="{6A70FD8F-0050-42E3-8B3A-6ED7CFB9852E}" destId="{D838D111-3DCD-4CB1-A79B-AE2FFB22C9F2}" srcOrd="5" destOrd="0" parTransId="{8245A9AF-3A8A-45FB-B402-05773EDF83EF}" sibTransId="{BEE1B73B-19EA-4211-92B7-B307BEAB08E9}"/>
    <dgm:cxn modelId="{E13585A2-54F2-486A-B317-F4D6AF7E83B9}" type="presOf" srcId="{E80CA270-6C90-4E17-ACEA-46B56AD54DD1}" destId="{DF65791B-462E-4589-B98D-F60587330CA8}" srcOrd="0" destOrd="0" presId="urn:microsoft.com/office/officeart/2016/7/layout/RoundedRectangleTimeline"/>
    <dgm:cxn modelId="{66A817AA-F4F1-4BAD-8DF0-2E149D6B1DD9}" srcId="{C5FE1E53-2EB2-454F-99BA-F1E565EC1DAE}" destId="{101B744A-3AD7-4213-A2B4-1C66883C2025}" srcOrd="0" destOrd="0" parTransId="{D18FEB7B-8267-473A-BC61-30B595EB7413}" sibTransId="{FA4D72F9-0390-404F-A18C-BCDF16A7A8F5}"/>
    <dgm:cxn modelId="{BFA04CC9-DDD2-4C0A-8B1F-7256B3071DE2}" type="presOf" srcId="{D838D111-3DCD-4CB1-A79B-AE2FFB22C9F2}" destId="{5FAD5CE6-4769-43D6-A893-BCDBCFC7B847}" srcOrd="0" destOrd="0" presId="urn:microsoft.com/office/officeart/2016/7/layout/RoundedRectangleTimeline"/>
    <dgm:cxn modelId="{6D155DD3-25FC-4C2C-93AF-78678D2D3068}" type="presOf" srcId="{101B744A-3AD7-4213-A2B4-1C66883C2025}" destId="{29B580DA-4CFB-4C80-BA50-86BE542C079C}" srcOrd="0" destOrd="0" presId="urn:microsoft.com/office/officeart/2016/7/layout/RoundedRectangleTimeline"/>
    <dgm:cxn modelId="{03DDA3D5-5AD3-4020-9A56-14893CCAB7D7}" type="presOf" srcId="{02DDD63E-D7D2-4CEE-9C32-FCAA34D837E1}" destId="{FD02E556-9627-4302-BA19-6F671E21FF42}" srcOrd="0" destOrd="0" presId="urn:microsoft.com/office/officeart/2016/7/layout/RoundedRectangleTimeline"/>
    <dgm:cxn modelId="{8A4385DA-AC77-43D7-957D-8A9A62371C41}" srcId="{D838D111-3DCD-4CB1-A79B-AE2FFB22C9F2}" destId="{02DDD63E-D7D2-4CEE-9C32-FCAA34D837E1}" srcOrd="0" destOrd="0" parTransId="{454115BD-1C5D-40B5-BB59-CA07C34A613D}" sibTransId="{94AC1195-CE71-425D-9BFC-F5A82D421473}"/>
    <dgm:cxn modelId="{4CECC1DB-1F6B-4C4C-B62E-59E3678297EC}" srcId="{6A70FD8F-0050-42E3-8B3A-6ED7CFB9852E}" destId="{9F879F66-9A91-48A0-84C2-F689713E9A59}" srcOrd="3" destOrd="0" parTransId="{58E1C01B-F63D-4434-B864-B615F76E822B}" sibTransId="{C1547269-CE22-4DC2-85AA-BED38DE94451}"/>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56398BF6-85A7-4D9F-9B9A-1A8FAF6C41CE}" type="presOf" srcId="{C5FE1E53-2EB2-454F-99BA-F1E565EC1DAE}" destId="{D8BE55AA-05D6-479B-B25A-6CE287E4E9D6}" srcOrd="0" destOrd="0" presId="urn:microsoft.com/office/officeart/2016/7/layout/RoundedRectangleTimeline"/>
    <dgm:cxn modelId="{2DC28DF8-5C1B-4F53-A4C1-D5B63FB54BAF}" srcId="{C5146535-FD3D-4589-98A3-623B8DA4B8DB}" destId="{E80CA270-6C90-4E17-ACEA-46B56AD54DD1}" srcOrd="0" destOrd="0" parTransId="{7EEC8067-96EF-4BE0-8BE3-BA59ED78A31F}" sibTransId="{1AFE46E5-6B07-4894-8ECB-21BD7E7B8AF1}"/>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 modelId="{6A668077-8E5E-4C96-A261-320314428E63}" type="presParOf" srcId="{AB52B3CC-6563-466D-BFC3-9B6B5AFA0881}" destId="{2CC1F9CB-C88E-4C38-BB73-17E3BD532389}" srcOrd="5" destOrd="0" presId="urn:microsoft.com/office/officeart/2016/7/layout/RoundedRectangleTimeline"/>
    <dgm:cxn modelId="{ECD68DC5-6A6F-411C-A467-919FB967CD6D}" type="presParOf" srcId="{AB52B3CC-6563-466D-BFC3-9B6B5AFA0881}" destId="{B45659CF-0EEC-4698-B948-E8C1F3116048}" srcOrd="6" destOrd="0" presId="urn:microsoft.com/office/officeart/2016/7/layout/RoundedRectangleTimeline"/>
    <dgm:cxn modelId="{FCB2BA17-7D2D-4B35-9152-620DC4AA4024}" type="presParOf" srcId="{B45659CF-0EEC-4698-B948-E8C1F3116048}" destId="{4237E16C-74B3-4AA2-97B4-011557AD478A}" srcOrd="0" destOrd="0" presId="urn:microsoft.com/office/officeart/2016/7/layout/RoundedRectangleTimeline"/>
    <dgm:cxn modelId="{2FBA3C1B-D962-4A6A-A1A5-FECAF02975C5}" type="presParOf" srcId="{B45659CF-0EEC-4698-B948-E8C1F3116048}" destId="{3B418012-FCEC-4F81-A492-AE8DC06C4261}" srcOrd="1" destOrd="0" presId="urn:microsoft.com/office/officeart/2016/7/layout/RoundedRectangleTimeline"/>
    <dgm:cxn modelId="{1FF9C60F-2CCD-46B9-B58C-7BDF0A3BFF70}" type="presParOf" srcId="{B45659CF-0EEC-4698-B948-E8C1F3116048}" destId="{05461FDF-52E7-41EC-95C3-2F2FFAE06AE8}" srcOrd="2" destOrd="0" presId="urn:microsoft.com/office/officeart/2016/7/layout/RoundedRectangleTimeline"/>
    <dgm:cxn modelId="{FE4B6DAE-8223-486F-B84F-94C82982BC6B}" type="presParOf" srcId="{B45659CF-0EEC-4698-B948-E8C1F3116048}" destId="{60F82902-3EF0-42E2-AE9A-8DDCB78D61EE}" srcOrd="3" destOrd="0" presId="urn:microsoft.com/office/officeart/2016/7/layout/RoundedRectangleTimeline"/>
    <dgm:cxn modelId="{E86ECC4C-5709-44A6-BDDD-3577128DBA78}" type="presParOf" srcId="{B45659CF-0EEC-4698-B948-E8C1F3116048}" destId="{D6354D59-312C-4348-802E-CA1A5988C383}" srcOrd="4" destOrd="0" presId="urn:microsoft.com/office/officeart/2016/7/layout/RoundedRectangleTimeline"/>
    <dgm:cxn modelId="{2E25F1FE-F0D4-459B-977C-5E215B9967CE}" type="presParOf" srcId="{AB52B3CC-6563-466D-BFC3-9B6B5AFA0881}" destId="{AA1431C4-E8BC-4DB6-B86D-473F2659A7C4}" srcOrd="7" destOrd="0" presId="urn:microsoft.com/office/officeart/2016/7/layout/RoundedRectangleTimeline"/>
    <dgm:cxn modelId="{DEB52859-EE8A-4B67-B2C5-2D2CC184C3CC}" type="presParOf" srcId="{AB52B3CC-6563-466D-BFC3-9B6B5AFA0881}" destId="{2DFD2766-FC1B-4D2E-BEC5-FC4DDA3047E0}" srcOrd="8" destOrd="0" presId="urn:microsoft.com/office/officeart/2016/7/layout/RoundedRectangleTimeline"/>
    <dgm:cxn modelId="{284C8E2A-BDBA-4403-B668-E922359A3EE3}" type="presParOf" srcId="{2DFD2766-FC1B-4D2E-BEC5-FC4DDA3047E0}" destId="{D8BE55AA-05D6-479B-B25A-6CE287E4E9D6}" srcOrd="0" destOrd="0" presId="urn:microsoft.com/office/officeart/2016/7/layout/RoundedRectangleTimeline"/>
    <dgm:cxn modelId="{02EEDFFC-2A5E-42F4-9D68-7BC3F6B701DD}" type="presParOf" srcId="{2DFD2766-FC1B-4D2E-BEC5-FC4DDA3047E0}" destId="{29B580DA-4CFB-4C80-BA50-86BE542C079C}" srcOrd="1" destOrd="0" presId="urn:microsoft.com/office/officeart/2016/7/layout/RoundedRectangleTimeline"/>
    <dgm:cxn modelId="{FFEEA238-2823-43A3-9126-5B5E69F0884F}" type="presParOf" srcId="{2DFD2766-FC1B-4D2E-BEC5-FC4DDA3047E0}" destId="{89A5DF24-F14D-409B-A226-7D63BBD8B11E}" srcOrd="2" destOrd="0" presId="urn:microsoft.com/office/officeart/2016/7/layout/RoundedRectangleTimeline"/>
    <dgm:cxn modelId="{09CD9030-7CCE-484C-9C21-F1ABE6D3BDCA}" type="presParOf" srcId="{2DFD2766-FC1B-4D2E-BEC5-FC4DDA3047E0}" destId="{5588A54F-0878-481C-B40B-C168D79B4BFC}" srcOrd="3" destOrd="0" presId="urn:microsoft.com/office/officeart/2016/7/layout/RoundedRectangleTimeline"/>
    <dgm:cxn modelId="{48462205-0F08-4CE6-832D-8E33D870E36F}" type="presParOf" srcId="{2DFD2766-FC1B-4D2E-BEC5-FC4DDA3047E0}" destId="{469D8127-D9E5-49B1-AF12-767A74B7727C}" srcOrd="4" destOrd="0" presId="urn:microsoft.com/office/officeart/2016/7/layout/RoundedRectangleTimeline"/>
    <dgm:cxn modelId="{BDACF312-1875-4153-A8A5-6A92E2B008FD}" type="presParOf" srcId="{AB52B3CC-6563-466D-BFC3-9B6B5AFA0881}" destId="{523886B5-6DE0-465C-BB0A-73439C708BA9}" srcOrd="9" destOrd="0" presId="urn:microsoft.com/office/officeart/2016/7/layout/RoundedRectangleTimeline"/>
    <dgm:cxn modelId="{6585CFB0-CC58-416E-A250-FE76EF7BB6F6}" type="presParOf" srcId="{AB52B3CC-6563-466D-BFC3-9B6B5AFA0881}" destId="{78358D80-26E3-41DB-8081-B44E8341846F}" srcOrd="10" destOrd="0" presId="urn:microsoft.com/office/officeart/2016/7/layout/RoundedRectangleTimeline"/>
    <dgm:cxn modelId="{3CF19C06-E14C-4A5B-835B-2316225FF42B}" type="presParOf" srcId="{78358D80-26E3-41DB-8081-B44E8341846F}" destId="{5FAD5CE6-4769-43D6-A893-BCDBCFC7B847}" srcOrd="0" destOrd="0" presId="urn:microsoft.com/office/officeart/2016/7/layout/RoundedRectangleTimeline"/>
    <dgm:cxn modelId="{1BCFB46B-61CF-4887-8844-5BF6161E7298}" type="presParOf" srcId="{78358D80-26E3-41DB-8081-B44E8341846F}" destId="{FD02E556-9627-4302-BA19-6F671E21FF42}" srcOrd="1" destOrd="0" presId="urn:microsoft.com/office/officeart/2016/7/layout/RoundedRectangleTimeline"/>
    <dgm:cxn modelId="{4A205292-06A6-410B-AEE5-EEE7DC1322D2}" type="presParOf" srcId="{78358D80-26E3-41DB-8081-B44E8341846F}" destId="{0F565A0A-18AD-4829-B8EA-8408DE587F3E}" srcOrd="2" destOrd="0" presId="urn:microsoft.com/office/officeart/2016/7/layout/RoundedRectangleTimeline"/>
    <dgm:cxn modelId="{4F5CAABE-DC92-4025-90FC-67B0EF57CC09}" type="presParOf" srcId="{78358D80-26E3-41DB-8081-B44E8341846F}" destId="{D1BAAED7-F1F1-4546-AAB3-692462D5D165}" srcOrd="3" destOrd="0" presId="urn:microsoft.com/office/officeart/2016/7/layout/RoundedRectangleTimeline"/>
    <dgm:cxn modelId="{511FE895-7158-4CBE-83BB-51643961954C}" type="presParOf" srcId="{78358D80-26E3-41DB-8081-B44E8341846F}" destId="{2728A89B-89C9-4148-9AFC-594EF4B2CBBF}"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1056163" y="1256982"/>
          <a:ext cx="402272" cy="1508760"/>
        </a:xfrm>
        <a:prstGeom prst="round2SameRect">
          <a:avLst/>
        </a:prstGeom>
        <a:solidFill>
          <a:schemeClr val="accent1">
            <a:shade val="80000"/>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solidFill>
                <a:schemeClr val="tx1"/>
              </a:solidFill>
            </a:rPr>
            <a:t>Step 1</a:t>
          </a:r>
        </a:p>
      </dsp:txBody>
      <dsp:txXfrm rot="5400000">
        <a:off x="522557" y="1829863"/>
        <a:ext cx="1489123" cy="362998"/>
      </dsp:txXfrm>
    </dsp:sp>
    <dsp:sp modelId="{5A1B764B-0DC5-47CD-BDEA-9E67799496EC}">
      <dsp:nvSpPr>
        <dsp:cNvPr id="0" name=""/>
        <dsp:cNvSpPr/>
      </dsp:nvSpPr>
      <dsp:spPr>
        <a:xfrm>
          <a:off x="0" y="0"/>
          <a:ext cx="2514600" cy="140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52400" numCol="1" spcCol="1270" anchor="b" anchorCtr="1">
          <a:noAutofit/>
        </a:bodyPr>
        <a:lstStyle/>
        <a:p>
          <a:pPr marL="0" lvl="0" indent="0" algn="ctr" defTabSz="889000">
            <a:lnSpc>
              <a:spcPct val="90000"/>
            </a:lnSpc>
            <a:spcBef>
              <a:spcPct val="0"/>
            </a:spcBef>
            <a:spcAft>
              <a:spcPct val="35000"/>
            </a:spcAft>
            <a:buNone/>
          </a:pPr>
          <a:r>
            <a:rPr lang="en-US" sz="2000" b="1" kern="1200" dirty="0"/>
            <a:t>Communication</a:t>
          </a:r>
        </a:p>
      </dsp:txBody>
      <dsp:txXfrm>
        <a:off x="0" y="0"/>
        <a:ext cx="2514600" cy="1407953"/>
      </dsp:txXfrm>
    </dsp:sp>
    <dsp:sp modelId="{122B38A3-0442-4747-820C-1F37877E2B0E}">
      <dsp:nvSpPr>
        <dsp:cNvPr id="0" name=""/>
        <dsp:cNvSpPr/>
      </dsp:nvSpPr>
      <dsp:spPr>
        <a:xfrm>
          <a:off x="1257299" y="1488408"/>
          <a:ext cx="0" cy="321818"/>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1217072" y="1407953"/>
          <a:ext cx="80454" cy="80454"/>
        </a:xfrm>
        <a:prstGeom prst="ellipse">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2011679" y="1810226"/>
          <a:ext cx="1508760" cy="402272"/>
        </a:xfrm>
        <a:prstGeom prst="rect">
          <a:avLst/>
        </a:prstGeom>
        <a:solidFill>
          <a:schemeClr val="accent1">
            <a:shade val="80000"/>
            <a:hueOff val="74597"/>
            <a:satOff val="-1770"/>
            <a:lumOff val="5560"/>
            <a:alphaOff val="0"/>
          </a:schemeClr>
        </a:solidFill>
        <a:ln w="15875" cap="flat" cmpd="sng" algn="ctr">
          <a:solidFill>
            <a:schemeClr val="accent1">
              <a:shade val="80000"/>
              <a:hueOff val="74597"/>
              <a:satOff val="-1770"/>
              <a:lumOff val="55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b="0" kern="1200" dirty="0">
              <a:solidFill>
                <a:schemeClr val="tx1"/>
              </a:solidFill>
            </a:rPr>
            <a:t>Step 2</a:t>
          </a:r>
        </a:p>
      </dsp:txBody>
      <dsp:txXfrm>
        <a:off x="2011679" y="1810226"/>
        <a:ext cx="1508760" cy="402272"/>
      </dsp:txXfrm>
    </dsp:sp>
    <dsp:sp modelId="{DF65791B-462E-4589-B98D-F60587330CA8}">
      <dsp:nvSpPr>
        <dsp:cNvPr id="0" name=""/>
        <dsp:cNvSpPr/>
      </dsp:nvSpPr>
      <dsp:spPr>
        <a:xfrm>
          <a:off x="1508759" y="2614771"/>
          <a:ext cx="2514600" cy="140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0" numCol="1" spcCol="1270" anchor="t" anchorCtr="1">
          <a:noAutofit/>
        </a:bodyPr>
        <a:lstStyle/>
        <a:p>
          <a:pPr marL="0" lvl="0" indent="0" algn="ctr" defTabSz="889000">
            <a:lnSpc>
              <a:spcPct val="90000"/>
            </a:lnSpc>
            <a:spcBef>
              <a:spcPct val="0"/>
            </a:spcBef>
            <a:spcAft>
              <a:spcPct val="35000"/>
            </a:spcAft>
            <a:buNone/>
          </a:pPr>
          <a:r>
            <a:rPr lang="en-US" sz="2000" b="1" kern="1200" dirty="0"/>
            <a:t>Hospitality</a:t>
          </a:r>
        </a:p>
      </dsp:txBody>
      <dsp:txXfrm>
        <a:off x="1508759" y="2614771"/>
        <a:ext cx="2514600" cy="1407953"/>
      </dsp:txXfrm>
    </dsp:sp>
    <dsp:sp modelId="{DBA410EB-5F61-4F46-92D9-C5B0AA59EE15}">
      <dsp:nvSpPr>
        <dsp:cNvPr id="0" name=""/>
        <dsp:cNvSpPr/>
      </dsp:nvSpPr>
      <dsp:spPr>
        <a:xfrm>
          <a:off x="2766059" y="2212498"/>
          <a:ext cx="0" cy="321818"/>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2725832" y="2534316"/>
          <a:ext cx="80454" cy="80454"/>
        </a:xfrm>
        <a:prstGeom prst="ellipse">
          <a:avLst/>
        </a:prstGeom>
        <a:solidFill>
          <a:schemeClr val="accent1">
            <a:shade val="80000"/>
            <a:hueOff val="74597"/>
            <a:satOff val="-1770"/>
            <a:lumOff val="55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a:off x="3520440" y="1810226"/>
          <a:ext cx="1508760" cy="402272"/>
        </a:xfrm>
        <a:prstGeom prst="rect">
          <a:avLst/>
        </a:prstGeom>
        <a:solidFill>
          <a:schemeClr val="accent1">
            <a:shade val="80000"/>
            <a:hueOff val="149193"/>
            <a:satOff val="-3541"/>
            <a:lumOff val="11120"/>
            <a:alphaOff val="0"/>
          </a:schemeClr>
        </a:solidFill>
        <a:ln w="15875" cap="flat" cmpd="sng" algn="ctr">
          <a:solidFill>
            <a:schemeClr val="accent1">
              <a:shade val="80000"/>
              <a:hueOff val="149193"/>
              <a:satOff val="-3541"/>
              <a:lumOff val="111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b="0" kern="1200" dirty="0">
              <a:solidFill>
                <a:schemeClr val="tx1"/>
              </a:solidFill>
            </a:rPr>
            <a:t>Step 3</a:t>
          </a:r>
        </a:p>
      </dsp:txBody>
      <dsp:txXfrm>
        <a:off x="3520440" y="1810226"/>
        <a:ext cx="1508760" cy="402272"/>
      </dsp:txXfrm>
    </dsp:sp>
    <dsp:sp modelId="{B4723E2A-4FF1-452A-BD25-8EC364F15A6F}">
      <dsp:nvSpPr>
        <dsp:cNvPr id="0" name=""/>
        <dsp:cNvSpPr/>
      </dsp:nvSpPr>
      <dsp:spPr>
        <a:xfrm>
          <a:off x="3017519" y="0"/>
          <a:ext cx="2514600" cy="140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52400" numCol="1" spcCol="1270" anchor="b" anchorCtr="1">
          <a:noAutofit/>
        </a:bodyPr>
        <a:lstStyle/>
        <a:p>
          <a:pPr marL="0" lvl="0" indent="0" algn="ctr" defTabSz="889000">
            <a:lnSpc>
              <a:spcPct val="90000"/>
            </a:lnSpc>
            <a:spcBef>
              <a:spcPct val="0"/>
            </a:spcBef>
            <a:spcAft>
              <a:spcPct val="35000"/>
            </a:spcAft>
            <a:buNone/>
          </a:pPr>
          <a:r>
            <a:rPr lang="en-US" sz="2000" b="1" kern="1200" dirty="0"/>
            <a:t>Database</a:t>
          </a:r>
        </a:p>
      </dsp:txBody>
      <dsp:txXfrm>
        <a:off x="3017519" y="0"/>
        <a:ext cx="2514600" cy="1407953"/>
      </dsp:txXfrm>
    </dsp:sp>
    <dsp:sp modelId="{440E9361-37D2-4157-AF38-7B49AD23708B}">
      <dsp:nvSpPr>
        <dsp:cNvPr id="0" name=""/>
        <dsp:cNvSpPr/>
      </dsp:nvSpPr>
      <dsp:spPr>
        <a:xfrm>
          <a:off x="4274820" y="1488408"/>
          <a:ext cx="0" cy="321818"/>
        </a:xfrm>
        <a:prstGeom prst="line">
          <a:avLst/>
        </a:prstGeom>
        <a:noFill/>
        <a:ln w="12700" cap="rnd" cmpd="sng" algn="ctr">
          <a:solidFill>
            <a:schemeClr val="accent1">
              <a:shade val="90000"/>
              <a:hueOff val="186931"/>
              <a:satOff val="3848"/>
              <a:lumOff val="16461"/>
              <a:alphaOff val="0"/>
            </a:schemeClr>
          </a:solidFill>
          <a:prstDash val="dash"/>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4234592" y="1407953"/>
          <a:ext cx="80454" cy="80454"/>
        </a:xfrm>
        <a:prstGeom prst="ellipse">
          <a:avLst/>
        </a:prstGeom>
        <a:solidFill>
          <a:schemeClr val="accent1">
            <a:shade val="80000"/>
            <a:hueOff val="149193"/>
            <a:satOff val="-3541"/>
            <a:lumOff val="111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37E16C-74B3-4AA2-97B4-011557AD478A}">
      <dsp:nvSpPr>
        <dsp:cNvPr id="0" name=""/>
        <dsp:cNvSpPr/>
      </dsp:nvSpPr>
      <dsp:spPr>
        <a:xfrm>
          <a:off x="5029200" y="1810226"/>
          <a:ext cx="1508760" cy="402272"/>
        </a:xfrm>
        <a:prstGeom prst="rect">
          <a:avLst/>
        </a:prstGeom>
        <a:solidFill>
          <a:schemeClr val="accent1">
            <a:shade val="80000"/>
            <a:hueOff val="223790"/>
            <a:satOff val="-5311"/>
            <a:lumOff val="16680"/>
            <a:alphaOff val="0"/>
          </a:schemeClr>
        </a:solidFill>
        <a:ln w="15875" cap="flat" cmpd="sng" algn="ctr">
          <a:solidFill>
            <a:schemeClr val="accent1">
              <a:shade val="80000"/>
              <a:hueOff val="223790"/>
              <a:satOff val="-5311"/>
              <a:lumOff val="166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b="0" kern="1200" dirty="0">
              <a:solidFill>
                <a:schemeClr val="tx1"/>
              </a:solidFill>
            </a:rPr>
            <a:t>Step 4</a:t>
          </a:r>
        </a:p>
      </dsp:txBody>
      <dsp:txXfrm>
        <a:off x="5029200" y="1810226"/>
        <a:ext cx="1508760" cy="402272"/>
      </dsp:txXfrm>
    </dsp:sp>
    <dsp:sp modelId="{3B418012-FCEC-4F81-A492-AE8DC06C4261}">
      <dsp:nvSpPr>
        <dsp:cNvPr id="0" name=""/>
        <dsp:cNvSpPr/>
      </dsp:nvSpPr>
      <dsp:spPr>
        <a:xfrm>
          <a:off x="4526280" y="2614771"/>
          <a:ext cx="2514600" cy="140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0" numCol="1" spcCol="1270" anchor="t" anchorCtr="1">
          <a:noAutofit/>
        </a:bodyPr>
        <a:lstStyle/>
        <a:p>
          <a:pPr marL="0" lvl="0" indent="0" algn="ctr" defTabSz="889000">
            <a:lnSpc>
              <a:spcPct val="90000"/>
            </a:lnSpc>
            <a:spcBef>
              <a:spcPct val="0"/>
            </a:spcBef>
            <a:spcAft>
              <a:spcPct val="35000"/>
            </a:spcAft>
            <a:buNone/>
          </a:pPr>
          <a:r>
            <a:rPr lang="en-US" sz="2000" b="1" kern="1200" dirty="0"/>
            <a:t>Stewardship Committee</a:t>
          </a:r>
        </a:p>
      </dsp:txBody>
      <dsp:txXfrm>
        <a:off x="4526280" y="2614771"/>
        <a:ext cx="2514600" cy="1407953"/>
      </dsp:txXfrm>
    </dsp:sp>
    <dsp:sp modelId="{05461FDF-52E7-41EC-95C3-2F2FFAE06AE8}">
      <dsp:nvSpPr>
        <dsp:cNvPr id="0" name=""/>
        <dsp:cNvSpPr/>
      </dsp:nvSpPr>
      <dsp:spPr>
        <a:xfrm>
          <a:off x="5783579" y="2212498"/>
          <a:ext cx="0" cy="321818"/>
        </a:xfrm>
        <a:prstGeom prst="line">
          <a:avLst/>
        </a:prstGeom>
        <a:noFill/>
        <a:ln w="12700" cap="rnd" cmpd="sng" algn="ctr">
          <a:solidFill>
            <a:schemeClr val="accent1">
              <a:shade val="90000"/>
              <a:hueOff val="267727"/>
              <a:satOff val="-5161"/>
              <a:lumOff val="16874"/>
              <a:alphaOff val="0"/>
            </a:schemeClr>
          </a:solidFill>
          <a:prstDash val="dash"/>
        </a:ln>
        <a:effectLst/>
      </dsp:spPr>
      <dsp:style>
        <a:lnRef idx="1">
          <a:scrgbClr r="0" g="0" b="0"/>
        </a:lnRef>
        <a:fillRef idx="0">
          <a:scrgbClr r="0" g="0" b="0"/>
        </a:fillRef>
        <a:effectRef idx="0">
          <a:scrgbClr r="0" g="0" b="0"/>
        </a:effectRef>
        <a:fontRef idx="minor"/>
      </dsp:style>
    </dsp:sp>
    <dsp:sp modelId="{60F82902-3EF0-42E2-AE9A-8DDCB78D61EE}">
      <dsp:nvSpPr>
        <dsp:cNvPr id="0" name=""/>
        <dsp:cNvSpPr/>
      </dsp:nvSpPr>
      <dsp:spPr>
        <a:xfrm>
          <a:off x="5743352" y="2534316"/>
          <a:ext cx="80454" cy="80454"/>
        </a:xfrm>
        <a:prstGeom prst="ellipse">
          <a:avLst/>
        </a:prstGeom>
        <a:solidFill>
          <a:schemeClr val="accent1">
            <a:shade val="80000"/>
            <a:hueOff val="223790"/>
            <a:satOff val="-5311"/>
            <a:lumOff val="166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BE55AA-05D6-479B-B25A-6CE287E4E9D6}">
      <dsp:nvSpPr>
        <dsp:cNvPr id="0" name=""/>
        <dsp:cNvSpPr/>
      </dsp:nvSpPr>
      <dsp:spPr>
        <a:xfrm>
          <a:off x="6537960" y="1810226"/>
          <a:ext cx="1508760" cy="402272"/>
        </a:xfrm>
        <a:prstGeom prst="rect">
          <a:avLst/>
        </a:prstGeom>
        <a:solidFill>
          <a:schemeClr val="accent1">
            <a:shade val="80000"/>
            <a:hueOff val="298386"/>
            <a:satOff val="-7082"/>
            <a:lumOff val="22240"/>
            <a:alphaOff val="0"/>
          </a:schemeClr>
        </a:solidFill>
        <a:ln w="15875" cap="flat" cmpd="sng" algn="ctr">
          <a:solidFill>
            <a:schemeClr val="accent1">
              <a:shade val="80000"/>
              <a:hueOff val="298386"/>
              <a:satOff val="-7082"/>
              <a:lumOff val="222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b="0" kern="1200" dirty="0">
              <a:solidFill>
                <a:schemeClr val="tx1"/>
              </a:solidFill>
            </a:rPr>
            <a:t>Step 5</a:t>
          </a:r>
        </a:p>
      </dsp:txBody>
      <dsp:txXfrm>
        <a:off x="6537960" y="1810226"/>
        <a:ext cx="1508760" cy="402272"/>
      </dsp:txXfrm>
    </dsp:sp>
    <dsp:sp modelId="{29B580DA-4CFB-4C80-BA50-86BE542C079C}">
      <dsp:nvSpPr>
        <dsp:cNvPr id="0" name=""/>
        <dsp:cNvSpPr/>
      </dsp:nvSpPr>
      <dsp:spPr>
        <a:xfrm>
          <a:off x="6035040" y="0"/>
          <a:ext cx="2514600" cy="140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52400" numCol="1" spcCol="1270" anchor="b" anchorCtr="1">
          <a:noAutofit/>
        </a:bodyPr>
        <a:lstStyle/>
        <a:p>
          <a:pPr marL="0" lvl="0" indent="0" algn="ctr" defTabSz="889000">
            <a:lnSpc>
              <a:spcPct val="90000"/>
            </a:lnSpc>
            <a:spcBef>
              <a:spcPct val="0"/>
            </a:spcBef>
            <a:spcAft>
              <a:spcPct val="35000"/>
            </a:spcAft>
            <a:buNone/>
          </a:pPr>
          <a:r>
            <a:rPr lang="en-US" sz="2000" b="1" kern="1200" dirty="0"/>
            <a:t>Ministry Life</a:t>
          </a:r>
        </a:p>
      </dsp:txBody>
      <dsp:txXfrm>
        <a:off x="6035040" y="0"/>
        <a:ext cx="2514600" cy="1407953"/>
      </dsp:txXfrm>
    </dsp:sp>
    <dsp:sp modelId="{89A5DF24-F14D-409B-A226-7D63BBD8B11E}">
      <dsp:nvSpPr>
        <dsp:cNvPr id="0" name=""/>
        <dsp:cNvSpPr/>
      </dsp:nvSpPr>
      <dsp:spPr>
        <a:xfrm>
          <a:off x="7292340" y="1488408"/>
          <a:ext cx="0" cy="321818"/>
        </a:xfrm>
        <a:prstGeom prst="line">
          <a:avLst/>
        </a:prstGeom>
        <a:noFill/>
        <a:ln w="12700" cap="rnd" cmpd="sng" algn="ctr">
          <a:solidFill>
            <a:schemeClr val="accent1">
              <a:shade val="90000"/>
              <a:hueOff val="356969"/>
              <a:satOff val="-6882"/>
              <a:lumOff val="22499"/>
              <a:alphaOff val="0"/>
            </a:schemeClr>
          </a:solidFill>
          <a:prstDash val="dash"/>
        </a:ln>
        <a:effectLst/>
      </dsp:spPr>
      <dsp:style>
        <a:lnRef idx="1">
          <a:scrgbClr r="0" g="0" b="0"/>
        </a:lnRef>
        <a:fillRef idx="0">
          <a:scrgbClr r="0" g="0" b="0"/>
        </a:fillRef>
        <a:effectRef idx="0">
          <a:scrgbClr r="0" g="0" b="0"/>
        </a:effectRef>
        <a:fontRef idx="minor"/>
      </dsp:style>
    </dsp:sp>
    <dsp:sp modelId="{5588A54F-0878-481C-B40B-C168D79B4BFC}">
      <dsp:nvSpPr>
        <dsp:cNvPr id="0" name=""/>
        <dsp:cNvSpPr/>
      </dsp:nvSpPr>
      <dsp:spPr>
        <a:xfrm>
          <a:off x="7252112" y="1407953"/>
          <a:ext cx="80454" cy="80454"/>
        </a:xfrm>
        <a:prstGeom prst="ellipse">
          <a:avLst/>
        </a:prstGeom>
        <a:solidFill>
          <a:schemeClr val="accent1">
            <a:shade val="80000"/>
            <a:hueOff val="298386"/>
            <a:satOff val="-7082"/>
            <a:lumOff val="2224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AD5CE6-4769-43D6-A893-BCDBCFC7B847}">
      <dsp:nvSpPr>
        <dsp:cNvPr id="0" name=""/>
        <dsp:cNvSpPr/>
      </dsp:nvSpPr>
      <dsp:spPr>
        <a:xfrm rot="5400000">
          <a:off x="8599963" y="1256982"/>
          <a:ext cx="402272" cy="1508760"/>
        </a:xfrm>
        <a:prstGeom prst="round2SameRect">
          <a:avLst/>
        </a:prstGeom>
        <a:solidFill>
          <a:schemeClr val="accent1">
            <a:shade val="80000"/>
            <a:hueOff val="372983"/>
            <a:satOff val="-8852"/>
            <a:lumOff val="27800"/>
            <a:alphaOff val="0"/>
          </a:schemeClr>
        </a:solidFill>
        <a:ln w="15875" cap="flat" cmpd="sng" algn="ctr">
          <a:solidFill>
            <a:schemeClr val="accent1">
              <a:shade val="80000"/>
              <a:hueOff val="372983"/>
              <a:satOff val="-8852"/>
              <a:lumOff val="278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b="0" kern="1200" dirty="0">
              <a:solidFill>
                <a:schemeClr val="tx1"/>
              </a:solidFill>
            </a:rPr>
            <a:t>Step 6</a:t>
          </a:r>
        </a:p>
      </dsp:txBody>
      <dsp:txXfrm rot="-5400000">
        <a:off x="8046720" y="1829863"/>
        <a:ext cx="1489123" cy="362998"/>
      </dsp:txXfrm>
    </dsp:sp>
    <dsp:sp modelId="{FD02E556-9627-4302-BA19-6F671E21FF42}">
      <dsp:nvSpPr>
        <dsp:cNvPr id="0" name=""/>
        <dsp:cNvSpPr/>
      </dsp:nvSpPr>
      <dsp:spPr>
        <a:xfrm>
          <a:off x="7543800" y="2614771"/>
          <a:ext cx="2514599" cy="1407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0" numCol="1" spcCol="1270" anchor="t" anchorCtr="1">
          <a:noAutofit/>
        </a:bodyPr>
        <a:lstStyle/>
        <a:p>
          <a:pPr marL="0" lvl="0" indent="0" algn="ctr" defTabSz="889000">
            <a:lnSpc>
              <a:spcPct val="90000"/>
            </a:lnSpc>
            <a:spcBef>
              <a:spcPct val="0"/>
            </a:spcBef>
            <a:spcAft>
              <a:spcPct val="35000"/>
            </a:spcAft>
            <a:buNone/>
          </a:pPr>
          <a:r>
            <a:rPr lang="en-US" sz="2000" b="1" kern="1200" dirty="0"/>
            <a:t>Commitment Weekends</a:t>
          </a:r>
        </a:p>
      </dsp:txBody>
      <dsp:txXfrm>
        <a:off x="7543800" y="2614771"/>
        <a:ext cx="2514599" cy="1407953"/>
      </dsp:txXfrm>
    </dsp:sp>
    <dsp:sp modelId="{0F565A0A-18AD-4829-B8EA-8408DE587F3E}">
      <dsp:nvSpPr>
        <dsp:cNvPr id="0" name=""/>
        <dsp:cNvSpPr/>
      </dsp:nvSpPr>
      <dsp:spPr>
        <a:xfrm>
          <a:off x="8801100" y="2212498"/>
          <a:ext cx="0" cy="321818"/>
        </a:xfrm>
        <a:prstGeom prst="line">
          <a:avLst/>
        </a:prstGeom>
        <a:noFill/>
        <a:ln w="12700" cap="rnd" cmpd="sng" algn="ctr">
          <a:solidFill>
            <a:schemeClr val="accent1">
              <a:shade val="90000"/>
              <a:hueOff val="446212"/>
              <a:satOff val="-8602"/>
              <a:lumOff val="28124"/>
              <a:alphaOff val="0"/>
            </a:schemeClr>
          </a:solidFill>
          <a:prstDash val="dash"/>
        </a:ln>
        <a:effectLst/>
      </dsp:spPr>
      <dsp:style>
        <a:lnRef idx="1">
          <a:scrgbClr r="0" g="0" b="0"/>
        </a:lnRef>
        <a:fillRef idx="0">
          <a:scrgbClr r="0" g="0" b="0"/>
        </a:fillRef>
        <a:effectRef idx="0">
          <a:scrgbClr r="0" g="0" b="0"/>
        </a:effectRef>
        <a:fontRef idx="minor"/>
      </dsp:style>
    </dsp:sp>
    <dsp:sp modelId="{D1BAAED7-F1F1-4546-AAB3-692462D5D165}">
      <dsp:nvSpPr>
        <dsp:cNvPr id="0" name=""/>
        <dsp:cNvSpPr/>
      </dsp:nvSpPr>
      <dsp:spPr>
        <a:xfrm>
          <a:off x="8760872" y="2534316"/>
          <a:ext cx="80454" cy="80454"/>
        </a:xfrm>
        <a:prstGeom prst="ellipse">
          <a:avLst/>
        </a:prstGeom>
        <a:solidFill>
          <a:schemeClr val="accent1">
            <a:shade val="80000"/>
            <a:hueOff val="372983"/>
            <a:satOff val="-8852"/>
            <a:lumOff val="278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17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5712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445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104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36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49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050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571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EDE50D6-574B-40AF-946F-D52A04ADE379}" type="datetime1">
              <a:rPr lang="en-US" smtClean="0"/>
              <a:t>9/10/2020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778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82884F1-FFEA-405F-9602-3DCA865EDA4E}" type="datetime1">
              <a:rPr lang="en-US" smtClean="0"/>
              <a:t>9/10/2020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301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816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D291B17-9318-49DB-B28B-6E5994AE9581}" type="datetime1">
              <a:rPr lang="en-US" smtClean="0"/>
              <a:t>9/10/2020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78545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0ZJ31v89X_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p:txBody>
          <a:bodyPr/>
          <a:lstStyle/>
          <a:p>
            <a:r>
              <a:rPr lang="en-US" sz="7200" dirty="0"/>
              <a:t>Stewardship Forum </a:t>
            </a:r>
            <a:br>
              <a:rPr lang="en-US" sz="7200" dirty="0"/>
            </a:br>
            <a:r>
              <a:rPr lang="en-US" sz="7200" dirty="0"/>
              <a:t>Diocese of St. Augustine</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1284034" y="4590630"/>
            <a:ext cx="7891272" cy="1607642"/>
          </a:xfrm>
        </p:spPr>
        <p:txBody>
          <a:bodyPr>
            <a:noAutofit/>
          </a:bodyPr>
          <a:lstStyle/>
          <a:p>
            <a:r>
              <a:rPr lang="en-US" sz="2400" dirty="0"/>
              <a:t>Saturday, </a:t>
            </a:r>
            <a:r>
              <a:rPr lang="en-US" dirty="0"/>
              <a:t>September 12</a:t>
            </a:r>
            <a:endParaRPr lang="en-US" sz="2400" dirty="0"/>
          </a:p>
          <a:p>
            <a:r>
              <a:rPr lang="en-US" sz="2400" dirty="0"/>
              <a:t>St. </a:t>
            </a:r>
            <a:r>
              <a:rPr lang="en-US" dirty="0" err="1"/>
              <a:t>matthew</a:t>
            </a:r>
            <a:r>
              <a:rPr lang="en-US" sz="2400" dirty="0"/>
              <a:t> Catholic Church</a:t>
            </a:r>
          </a:p>
          <a:p>
            <a:r>
              <a:rPr lang="en-US" sz="2400" dirty="0"/>
              <a:t>Jacksonville, Florida</a:t>
            </a:r>
          </a:p>
        </p:txBody>
      </p:sp>
      <p:pic>
        <p:nvPicPr>
          <p:cNvPr id="7" name="Picture 6">
            <a:extLst>
              <a:ext uri="{FF2B5EF4-FFF2-40B4-BE49-F238E27FC236}">
                <a16:creationId xmlns:a16="http://schemas.microsoft.com/office/drawing/2014/main" id="{3D1266A7-7144-4151-B9B0-46A474464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0202" y="493434"/>
            <a:ext cx="2453645" cy="2456693"/>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244FD-9A84-4274-9FA6-DA479C9A527D}"/>
              </a:ext>
            </a:extLst>
          </p:cNvPr>
          <p:cNvSpPr>
            <a:spLocks noGrp="1"/>
          </p:cNvSpPr>
          <p:nvPr>
            <p:ph type="title"/>
          </p:nvPr>
        </p:nvSpPr>
        <p:spPr/>
        <p:txBody>
          <a:bodyPr/>
          <a:lstStyle/>
          <a:p>
            <a:r>
              <a:rPr lang="en-US" dirty="0"/>
              <a:t>Is your database up to date?</a:t>
            </a:r>
          </a:p>
        </p:txBody>
      </p:sp>
      <p:sp>
        <p:nvSpPr>
          <p:cNvPr id="3" name="Content Placeholder 2">
            <a:extLst>
              <a:ext uri="{FF2B5EF4-FFF2-40B4-BE49-F238E27FC236}">
                <a16:creationId xmlns:a16="http://schemas.microsoft.com/office/drawing/2014/main" id="{6EA4802A-CA9F-491D-97DB-0D07BC765938}"/>
              </a:ext>
            </a:extLst>
          </p:cNvPr>
          <p:cNvSpPr>
            <a:spLocks noGrp="1"/>
          </p:cNvSpPr>
          <p:nvPr>
            <p:ph idx="1"/>
          </p:nvPr>
        </p:nvSpPr>
        <p:spPr>
          <a:xfrm>
            <a:off x="1097280" y="1845734"/>
            <a:ext cx="10058400" cy="4305684"/>
          </a:xfrm>
        </p:spPr>
        <p:txBody>
          <a:bodyPr>
            <a:normAutofit/>
          </a:bodyPr>
          <a:lstStyle/>
          <a:p>
            <a:pPr>
              <a:buFont typeface="Wingdings" panose="05000000000000000000" pitchFamily="2" charset="2"/>
              <a:buChar char="v"/>
            </a:pPr>
            <a:r>
              <a:rPr lang="en-US" sz="2400" dirty="0"/>
              <a:t>What to track?</a:t>
            </a:r>
          </a:p>
          <a:p>
            <a:pPr lvl="1"/>
            <a:r>
              <a:rPr lang="en-US" sz="2200" dirty="0"/>
              <a:t>Ministry involvement</a:t>
            </a:r>
          </a:p>
          <a:p>
            <a:pPr lvl="1"/>
            <a:r>
              <a:rPr lang="en-US" sz="2200" dirty="0"/>
              <a:t>Birthdays and anniversaries</a:t>
            </a:r>
          </a:p>
          <a:p>
            <a:pPr lvl="1"/>
            <a:r>
              <a:rPr lang="en-US" sz="2200" dirty="0"/>
              <a:t>Sacramental moments</a:t>
            </a:r>
          </a:p>
          <a:p>
            <a:pPr lvl="1"/>
            <a:r>
              <a:rPr lang="en-US" sz="2200" dirty="0"/>
              <a:t>Job/profession/talents</a:t>
            </a:r>
          </a:p>
          <a:p>
            <a:pPr lvl="1"/>
            <a:r>
              <a:rPr lang="en-US" sz="2200" dirty="0"/>
              <a:t>Notes, dinner invites, etc.</a:t>
            </a:r>
          </a:p>
          <a:p>
            <a:pPr>
              <a:buFont typeface="Wingdings" panose="05000000000000000000" pitchFamily="2" charset="2"/>
              <a:buChar char="v"/>
            </a:pPr>
            <a:r>
              <a:rPr lang="en-US" sz="2400" dirty="0"/>
              <a:t>Consolidate forms</a:t>
            </a:r>
          </a:p>
          <a:p>
            <a:pPr>
              <a:buFont typeface="Wingdings" panose="05000000000000000000" pitchFamily="2" charset="2"/>
              <a:buChar char="v"/>
            </a:pPr>
            <a:r>
              <a:rPr lang="en-US" sz="2400" dirty="0"/>
              <a:t>Create a plan to clean up parish roster</a:t>
            </a:r>
          </a:p>
          <a:p>
            <a:pPr>
              <a:buFont typeface="Wingdings" panose="05000000000000000000" pitchFamily="2" charset="2"/>
              <a:buChar char="v"/>
            </a:pPr>
            <a:r>
              <a:rPr lang="en-US" sz="2400" dirty="0"/>
              <a:t>Daily/weekly process in place to keep database up to date</a:t>
            </a:r>
          </a:p>
          <a:p>
            <a:endParaRPr lang="en-US" dirty="0"/>
          </a:p>
        </p:txBody>
      </p:sp>
    </p:spTree>
    <p:extLst>
      <p:ext uri="{BB962C8B-B14F-4D97-AF65-F5344CB8AC3E}">
        <p14:creationId xmlns:p14="http://schemas.microsoft.com/office/powerpoint/2010/main" val="130801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98E90-C235-426C-9B18-9C9AB4105470}"/>
              </a:ext>
            </a:extLst>
          </p:cNvPr>
          <p:cNvSpPr>
            <a:spLocks noGrp="1"/>
          </p:cNvSpPr>
          <p:nvPr>
            <p:ph type="title"/>
          </p:nvPr>
        </p:nvSpPr>
        <p:spPr>
          <a:xfrm>
            <a:off x="581192" y="2136672"/>
            <a:ext cx="11029616" cy="988332"/>
          </a:xfrm>
        </p:spPr>
        <p:txBody>
          <a:bodyPr>
            <a:normAutofit fontScale="90000"/>
          </a:bodyPr>
          <a:lstStyle/>
          <a:p>
            <a:pPr algn="ctr"/>
            <a:r>
              <a:rPr lang="en-US" dirty="0"/>
              <a:t>Step 4</a:t>
            </a:r>
            <a:br>
              <a:rPr lang="en-US" dirty="0"/>
            </a:br>
            <a:br>
              <a:rPr lang="en-US" dirty="0"/>
            </a:br>
            <a:r>
              <a:rPr lang="en-US" sz="4400" b="1" cap="none" dirty="0"/>
              <a:t>Build A Rockstar Stewardship Committee </a:t>
            </a:r>
            <a:br>
              <a:rPr lang="en-US" dirty="0"/>
            </a:br>
            <a:endParaRPr lang="en-US" dirty="0"/>
          </a:p>
        </p:txBody>
      </p:sp>
      <p:sp>
        <p:nvSpPr>
          <p:cNvPr id="7" name="TextBox 6">
            <a:extLst>
              <a:ext uri="{FF2B5EF4-FFF2-40B4-BE49-F238E27FC236}">
                <a16:creationId xmlns:a16="http://schemas.microsoft.com/office/drawing/2014/main" id="{A9C71F48-2AFC-4FA4-B2C7-F5EEA5A709B4}"/>
              </a:ext>
            </a:extLst>
          </p:cNvPr>
          <p:cNvSpPr txBox="1"/>
          <p:nvPr/>
        </p:nvSpPr>
        <p:spPr>
          <a:xfrm>
            <a:off x="1174840" y="3125004"/>
            <a:ext cx="4792007" cy="2092881"/>
          </a:xfrm>
          <a:prstGeom prst="rect">
            <a:avLst/>
          </a:prstGeom>
          <a:noFill/>
        </p:spPr>
        <p:txBody>
          <a:bodyPr wrap="square" rtlCol="0">
            <a:spAutoFit/>
          </a:bodyPr>
          <a:lstStyle/>
          <a:p>
            <a:r>
              <a:rPr lang="en-US" sz="2800" b="1" dirty="0"/>
              <a:t>GOAL: </a:t>
            </a:r>
            <a:r>
              <a:rPr lang="en-US" sz="2800" dirty="0"/>
              <a:t>To have a group of parishioners who continuously look at the parish through a Stewardship lens</a:t>
            </a:r>
          </a:p>
          <a:p>
            <a:endParaRPr lang="en-US" dirty="0"/>
          </a:p>
        </p:txBody>
      </p:sp>
      <p:pic>
        <p:nvPicPr>
          <p:cNvPr id="4" name="Picture 3">
            <a:extLst>
              <a:ext uri="{FF2B5EF4-FFF2-40B4-BE49-F238E27FC236}">
                <a16:creationId xmlns:a16="http://schemas.microsoft.com/office/drawing/2014/main" id="{80B16111-0A21-4E94-B53A-95816C74C2F5}"/>
              </a:ext>
            </a:extLst>
          </p:cNvPr>
          <p:cNvPicPr>
            <a:picLocks noChangeAspect="1"/>
          </p:cNvPicPr>
          <p:nvPr/>
        </p:nvPicPr>
        <p:blipFill rotWithShape="1">
          <a:blip r:embed="rId2">
            <a:extLst>
              <a:ext uri="{28A0092B-C50C-407E-A947-70E740481C1C}">
                <a14:useLocalDpi xmlns:a14="http://schemas.microsoft.com/office/drawing/2010/main" val="0"/>
              </a:ext>
            </a:extLst>
          </a:blip>
          <a:srcRect b="8009"/>
          <a:stretch/>
        </p:blipFill>
        <p:spPr>
          <a:xfrm>
            <a:off x="6116506" y="2630838"/>
            <a:ext cx="4637181" cy="3575998"/>
          </a:xfrm>
          <a:prstGeom prst="rect">
            <a:avLst/>
          </a:prstGeom>
        </p:spPr>
      </p:pic>
    </p:spTree>
    <p:extLst>
      <p:ext uri="{BB962C8B-B14F-4D97-AF65-F5344CB8AC3E}">
        <p14:creationId xmlns:p14="http://schemas.microsoft.com/office/powerpoint/2010/main" val="118893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EBDD3-312F-4AC7-B58E-84E36EE16F99}"/>
              </a:ext>
            </a:extLst>
          </p:cNvPr>
          <p:cNvSpPr>
            <a:spLocks noGrp="1"/>
          </p:cNvSpPr>
          <p:nvPr>
            <p:ph type="title"/>
          </p:nvPr>
        </p:nvSpPr>
        <p:spPr/>
        <p:txBody>
          <a:bodyPr/>
          <a:lstStyle/>
          <a:p>
            <a:r>
              <a:rPr lang="en-US" dirty="0"/>
              <a:t>Set up for success</a:t>
            </a:r>
          </a:p>
        </p:txBody>
      </p:sp>
      <p:sp>
        <p:nvSpPr>
          <p:cNvPr id="3" name="Content Placeholder 2">
            <a:extLst>
              <a:ext uri="{FF2B5EF4-FFF2-40B4-BE49-F238E27FC236}">
                <a16:creationId xmlns:a16="http://schemas.microsoft.com/office/drawing/2014/main" id="{BC3B64DC-6B85-4CAD-93EB-67279912FD76}"/>
              </a:ext>
            </a:extLst>
          </p:cNvPr>
          <p:cNvSpPr>
            <a:spLocks noGrp="1"/>
          </p:cNvSpPr>
          <p:nvPr>
            <p:ph idx="1"/>
          </p:nvPr>
        </p:nvSpPr>
        <p:spPr/>
        <p:txBody>
          <a:bodyPr/>
          <a:lstStyle/>
          <a:p>
            <a:pPr>
              <a:buFont typeface="Wingdings" panose="05000000000000000000" pitchFamily="2" charset="2"/>
              <a:buChar char="v"/>
            </a:pPr>
            <a:r>
              <a:rPr lang="en-US" sz="2800" dirty="0"/>
              <a:t>Recruit stewards</a:t>
            </a:r>
          </a:p>
          <a:p>
            <a:pPr>
              <a:buFont typeface="Wingdings" panose="05000000000000000000" pitchFamily="2" charset="2"/>
              <a:buChar char="v"/>
            </a:pPr>
            <a:r>
              <a:rPr lang="en-US" sz="2800" dirty="0"/>
              <a:t>Heart of prayer</a:t>
            </a:r>
          </a:p>
          <a:p>
            <a:pPr>
              <a:buFont typeface="Wingdings" panose="05000000000000000000" pitchFamily="2" charset="2"/>
              <a:buChar char="v"/>
            </a:pPr>
            <a:r>
              <a:rPr lang="en-US" sz="2800" dirty="0"/>
              <a:t>Clear expectations</a:t>
            </a:r>
          </a:p>
          <a:p>
            <a:pPr>
              <a:buFont typeface="Wingdings" panose="05000000000000000000" pitchFamily="2" charset="2"/>
              <a:buChar char="v"/>
            </a:pPr>
            <a:r>
              <a:rPr lang="en-US" sz="2800" dirty="0"/>
              <a:t>Defined mission and vision</a:t>
            </a:r>
          </a:p>
          <a:p>
            <a:pPr>
              <a:buFont typeface="Wingdings" panose="05000000000000000000" pitchFamily="2" charset="2"/>
              <a:buChar char="v"/>
            </a:pPr>
            <a:r>
              <a:rPr lang="en-US" sz="2800" dirty="0"/>
              <a:t>Team structure</a:t>
            </a:r>
          </a:p>
          <a:p>
            <a:pPr>
              <a:buFont typeface="Wingdings" panose="05000000000000000000" pitchFamily="2" charset="2"/>
              <a:buChar char="v"/>
            </a:pPr>
            <a:r>
              <a:rPr lang="en-US" sz="2800" dirty="0"/>
              <a:t>Planning a meeting</a:t>
            </a:r>
          </a:p>
          <a:p>
            <a:pPr>
              <a:buFont typeface="Wingdings" panose="05000000000000000000" pitchFamily="2" charset="2"/>
              <a:buChar char="v"/>
            </a:pPr>
            <a:r>
              <a:rPr lang="en-US" sz="2800" dirty="0"/>
              <a:t>Have fun!</a:t>
            </a:r>
          </a:p>
          <a:p>
            <a:pPr>
              <a:buFont typeface="Wingdings" panose="05000000000000000000" pitchFamily="2" charset="2"/>
              <a:buChar char="v"/>
            </a:pPr>
            <a:endParaRPr lang="en-US" sz="2400" dirty="0"/>
          </a:p>
          <a:p>
            <a:pPr>
              <a:buFont typeface="Wingdings" panose="05000000000000000000" pitchFamily="2" charset="2"/>
              <a:buChar char="v"/>
            </a:pPr>
            <a:endParaRPr lang="en-US" sz="2400" dirty="0"/>
          </a:p>
          <a:p>
            <a:endParaRPr lang="en-US" dirty="0"/>
          </a:p>
        </p:txBody>
      </p:sp>
      <p:sp>
        <p:nvSpPr>
          <p:cNvPr id="5" name="TextBox 4">
            <a:extLst>
              <a:ext uri="{FF2B5EF4-FFF2-40B4-BE49-F238E27FC236}">
                <a16:creationId xmlns:a16="http://schemas.microsoft.com/office/drawing/2014/main" id="{F55FC52A-1623-4865-9A3C-A001B61268D6}"/>
              </a:ext>
            </a:extLst>
          </p:cNvPr>
          <p:cNvSpPr txBox="1"/>
          <p:nvPr/>
        </p:nvSpPr>
        <p:spPr>
          <a:xfrm>
            <a:off x="6846376" y="5792802"/>
            <a:ext cx="6098582" cy="369332"/>
          </a:xfrm>
          <a:prstGeom prst="rect">
            <a:avLst/>
          </a:prstGeom>
          <a:noFill/>
        </p:spPr>
        <p:txBody>
          <a:bodyPr wrap="square">
            <a:spAutoFit/>
          </a:bodyPr>
          <a:lstStyle/>
          <a:p>
            <a:r>
              <a:rPr lang="en-US" dirty="0">
                <a:hlinkClick r:id="rId2"/>
              </a:rPr>
              <a:t>https://www.youtube.com/watch?v=0ZJ31v89X_Y</a:t>
            </a:r>
            <a:endParaRPr lang="en-US" dirty="0"/>
          </a:p>
        </p:txBody>
      </p:sp>
    </p:spTree>
    <p:extLst>
      <p:ext uri="{BB962C8B-B14F-4D97-AF65-F5344CB8AC3E}">
        <p14:creationId xmlns:p14="http://schemas.microsoft.com/office/powerpoint/2010/main" val="2245194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9DA7-262B-490C-8084-63A0409C9113}"/>
              </a:ext>
            </a:extLst>
          </p:cNvPr>
          <p:cNvSpPr>
            <a:spLocks noGrp="1"/>
          </p:cNvSpPr>
          <p:nvPr>
            <p:ph type="title"/>
          </p:nvPr>
        </p:nvSpPr>
        <p:spPr/>
        <p:txBody>
          <a:bodyPr/>
          <a:lstStyle/>
          <a:p>
            <a:r>
              <a:rPr lang="en-US" dirty="0"/>
              <a:t>Large Group Discussion and Q&amp;A</a:t>
            </a:r>
          </a:p>
        </p:txBody>
      </p:sp>
      <p:sp>
        <p:nvSpPr>
          <p:cNvPr id="4" name="Text Placeholder 3">
            <a:extLst>
              <a:ext uri="{FF2B5EF4-FFF2-40B4-BE49-F238E27FC236}">
                <a16:creationId xmlns:a16="http://schemas.microsoft.com/office/drawing/2014/main" id="{ECD59475-4F3D-4F7B-B8B4-4262A733296E}"/>
              </a:ext>
            </a:extLst>
          </p:cNvPr>
          <p:cNvSpPr>
            <a:spLocks noGrp="1"/>
          </p:cNvSpPr>
          <p:nvPr>
            <p:ph type="body" sz="half" idx="4294967295"/>
          </p:nvPr>
        </p:nvSpPr>
        <p:spPr>
          <a:xfrm>
            <a:off x="1233977" y="2241953"/>
            <a:ext cx="10113962" cy="3077478"/>
          </a:xfrm>
        </p:spPr>
        <p:txBody>
          <a:bodyPr>
            <a:normAutofit/>
          </a:bodyPr>
          <a:lstStyle/>
          <a:p>
            <a:r>
              <a:rPr lang="en-US" sz="2400" b="1" dirty="0"/>
              <a:t>Covid-19 Blessings/Ideas:</a:t>
            </a:r>
          </a:p>
          <a:p>
            <a:endParaRPr lang="en-US" sz="2400" dirty="0"/>
          </a:p>
          <a:p>
            <a:pPr>
              <a:buFont typeface="Wingdings" panose="05000000000000000000" pitchFamily="2" charset="2"/>
              <a:buChar char="v"/>
            </a:pPr>
            <a:r>
              <a:rPr lang="en-US" sz="2400" dirty="0"/>
              <a:t>Call-a-thon to all parishioners</a:t>
            </a:r>
          </a:p>
          <a:p>
            <a:pPr>
              <a:buFont typeface="Wingdings" panose="05000000000000000000" pitchFamily="2" charset="2"/>
              <a:buChar char="v"/>
            </a:pPr>
            <a:r>
              <a:rPr lang="en-US" sz="2400" dirty="0"/>
              <a:t>Live streamed Mass for shut-ins and nursing homes</a:t>
            </a:r>
          </a:p>
          <a:p>
            <a:pPr>
              <a:buFont typeface="Wingdings" panose="05000000000000000000" pitchFamily="2" charset="2"/>
              <a:buChar char="v"/>
            </a:pPr>
            <a:r>
              <a:rPr lang="en-US" sz="2400" dirty="0"/>
              <a:t>I spy faith alive – Daily social media challenge to engage parish community</a:t>
            </a:r>
          </a:p>
          <a:p>
            <a:pPr>
              <a:buFont typeface="Wingdings" panose="05000000000000000000" pitchFamily="2" charset="2"/>
              <a:buChar char="v"/>
            </a:pPr>
            <a:r>
              <a:rPr lang="en-US" sz="2400" dirty="0"/>
              <a:t>Social distanced living rosary and root beer floats</a:t>
            </a:r>
          </a:p>
          <a:p>
            <a:pPr marL="0" indent="0">
              <a:buNone/>
            </a:pPr>
            <a:endParaRPr lang="en-US" sz="2400" dirty="0"/>
          </a:p>
        </p:txBody>
      </p:sp>
    </p:spTree>
    <p:extLst>
      <p:ext uri="{BB962C8B-B14F-4D97-AF65-F5344CB8AC3E}">
        <p14:creationId xmlns:p14="http://schemas.microsoft.com/office/powerpoint/2010/main" val="143481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98E90-C235-426C-9B18-9C9AB4105470}"/>
              </a:ext>
            </a:extLst>
          </p:cNvPr>
          <p:cNvSpPr>
            <a:spLocks noGrp="1"/>
          </p:cNvSpPr>
          <p:nvPr>
            <p:ph type="title"/>
          </p:nvPr>
        </p:nvSpPr>
        <p:spPr>
          <a:xfrm>
            <a:off x="454628" y="774916"/>
            <a:ext cx="11029616" cy="2359450"/>
          </a:xfrm>
        </p:spPr>
        <p:txBody>
          <a:bodyPr>
            <a:normAutofit fontScale="90000"/>
          </a:bodyPr>
          <a:lstStyle/>
          <a:p>
            <a:pPr algn="ctr"/>
            <a:r>
              <a:rPr lang="en-US" dirty="0"/>
              <a:t>Step 5</a:t>
            </a:r>
            <a:br>
              <a:rPr lang="en-US" dirty="0"/>
            </a:br>
            <a:br>
              <a:rPr lang="en-US" dirty="0"/>
            </a:br>
            <a:r>
              <a:rPr lang="en-US" sz="4000" b="1" cap="none" dirty="0"/>
              <a:t>Breathe New Life Into The Parish Ministries</a:t>
            </a:r>
            <a:br>
              <a:rPr lang="en-US" dirty="0"/>
            </a:br>
            <a:endParaRPr lang="en-US" dirty="0"/>
          </a:p>
        </p:txBody>
      </p:sp>
      <p:sp>
        <p:nvSpPr>
          <p:cNvPr id="3" name="Content Placeholder 2">
            <a:extLst>
              <a:ext uri="{FF2B5EF4-FFF2-40B4-BE49-F238E27FC236}">
                <a16:creationId xmlns:a16="http://schemas.microsoft.com/office/drawing/2014/main" id="{1312F0DC-8A61-417A-B1A6-6420E6E607B9}"/>
              </a:ext>
            </a:extLst>
          </p:cNvPr>
          <p:cNvSpPr>
            <a:spLocks noGrp="1"/>
          </p:cNvSpPr>
          <p:nvPr>
            <p:ph sz="half" idx="1"/>
          </p:nvPr>
        </p:nvSpPr>
        <p:spPr>
          <a:xfrm>
            <a:off x="1214556" y="3134366"/>
            <a:ext cx="4754880" cy="2021897"/>
          </a:xfrm>
        </p:spPr>
        <p:txBody>
          <a:bodyPr/>
          <a:lstStyle/>
          <a:p>
            <a:pPr marL="0" indent="0">
              <a:buNone/>
            </a:pPr>
            <a:r>
              <a:rPr lang="en-US" sz="2800" b="1" dirty="0"/>
              <a:t>GOAL: </a:t>
            </a:r>
            <a:r>
              <a:rPr lang="en-US" sz="2800" dirty="0"/>
              <a:t>To form lifelong disciples, not just volunteers helping a few hours after work</a:t>
            </a:r>
          </a:p>
          <a:p>
            <a:pPr marL="0" indent="0">
              <a:buNone/>
            </a:pPr>
            <a:endParaRPr lang="en-US" dirty="0"/>
          </a:p>
        </p:txBody>
      </p:sp>
      <p:sp>
        <p:nvSpPr>
          <p:cNvPr id="4" name="Content Placeholder 3">
            <a:extLst>
              <a:ext uri="{FF2B5EF4-FFF2-40B4-BE49-F238E27FC236}">
                <a16:creationId xmlns:a16="http://schemas.microsoft.com/office/drawing/2014/main" id="{A151D811-8424-4A51-AEFE-E5CB4A99C73B}"/>
              </a:ext>
            </a:extLst>
          </p:cNvPr>
          <p:cNvSpPr>
            <a:spLocks noGrp="1"/>
          </p:cNvSpPr>
          <p:nvPr>
            <p:ph sz="half" idx="2"/>
          </p:nvPr>
        </p:nvSpPr>
        <p:spPr>
          <a:xfrm>
            <a:off x="6982492" y="3134366"/>
            <a:ext cx="4754880" cy="3977640"/>
          </a:xfrm>
        </p:spPr>
        <p:txBody>
          <a:bodyPr>
            <a:normAutofit/>
          </a:bodyPr>
          <a:lstStyle/>
          <a:p>
            <a:pPr>
              <a:buFont typeface="Wingdings" panose="05000000000000000000" pitchFamily="2" charset="2"/>
              <a:buChar char="v"/>
            </a:pPr>
            <a:r>
              <a:rPr lang="en-US" sz="2400" dirty="0"/>
              <a:t>Evaluate current Ministries and Ministry Leaders</a:t>
            </a:r>
          </a:p>
          <a:p>
            <a:pPr>
              <a:buFont typeface="Wingdings" panose="05000000000000000000" pitchFamily="2" charset="2"/>
              <a:buChar char="v"/>
            </a:pPr>
            <a:r>
              <a:rPr lang="en-US" sz="2400" dirty="0"/>
              <a:t>Ministry Leader training/gathering</a:t>
            </a:r>
          </a:p>
          <a:p>
            <a:pPr>
              <a:buFont typeface="Wingdings" panose="05000000000000000000" pitchFamily="2" charset="2"/>
              <a:buChar char="v"/>
            </a:pPr>
            <a:r>
              <a:rPr lang="en-US" sz="2400" dirty="0"/>
              <a:t>Ministry Booklet</a:t>
            </a:r>
          </a:p>
          <a:p>
            <a:pPr>
              <a:buFont typeface="Wingdings" panose="05000000000000000000" pitchFamily="2" charset="2"/>
              <a:buChar char="v"/>
            </a:pPr>
            <a:r>
              <a:rPr lang="en-US" sz="2400" dirty="0"/>
              <a:t>Ministry Fair</a:t>
            </a:r>
          </a:p>
        </p:txBody>
      </p:sp>
    </p:spTree>
    <p:extLst>
      <p:ext uri="{BB962C8B-B14F-4D97-AF65-F5344CB8AC3E}">
        <p14:creationId xmlns:p14="http://schemas.microsoft.com/office/powerpoint/2010/main" val="1956377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98E90-C235-426C-9B18-9C9AB4105470}"/>
              </a:ext>
            </a:extLst>
          </p:cNvPr>
          <p:cNvSpPr>
            <a:spLocks noGrp="1"/>
          </p:cNvSpPr>
          <p:nvPr>
            <p:ph type="title"/>
          </p:nvPr>
        </p:nvSpPr>
        <p:spPr>
          <a:xfrm>
            <a:off x="724725" y="1286359"/>
            <a:ext cx="11029616" cy="1856404"/>
          </a:xfrm>
        </p:spPr>
        <p:txBody>
          <a:bodyPr>
            <a:normAutofit fontScale="90000"/>
          </a:bodyPr>
          <a:lstStyle/>
          <a:p>
            <a:pPr algn="ctr"/>
            <a:r>
              <a:rPr lang="en-US" dirty="0"/>
              <a:t>Step 6</a:t>
            </a:r>
            <a:br>
              <a:rPr lang="en-US" dirty="0"/>
            </a:br>
            <a:br>
              <a:rPr lang="en-US" dirty="0"/>
            </a:br>
            <a:r>
              <a:rPr lang="en-US" sz="4000" b="1" cap="none" dirty="0"/>
              <a:t>Execute Stellar Commitment Weekends</a:t>
            </a:r>
            <a:br>
              <a:rPr lang="en-US" dirty="0"/>
            </a:br>
            <a:endParaRPr lang="en-US" dirty="0"/>
          </a:p>
        </p:txBody>
      </p:sp>
      <p:sp>
        <p:nvSpPr>
          <p:cNvPr id="3" name="Content Placeholder 2">
            <a:extLst>
              <a:ext uri="{FF2B5EF4-FFF2-40B4-BE49-F238E27FC236}">
                <a16:creationId xmlns:a16="http://schemas.microsoft.com/office/drawing/2014/main" id="{1312F0DC-8A61-417A-B1A6-6420E6E607B9}"/>
              </a:ext>
            </a:extLst>
          </p:cNvPr>
          <p:cNvSpPr>
            <a:spLocks noGrp="1"/>
          </p:cNvSpPr>
          <p:nvPr>
            <p:ph sz="half" idx="1"/>
          </p:nvPr>
        </p:nvSpPr>
        <p:spPr>
          <a:xfrm>
            <a:off x="1197587" y="3142763"/>
            <a:ext cx="4754880" cy="3977640"/>
          </a:xfrm>
        </p:spPr>
        <p:txBody>
          <a:bodyPr>
            <a:normAutofit/>
          </a:bodyPr>
          <a:lstStyle/>
          <a:p>
            <a:pPr marL="0" indent="0">
              <a:buNone/>
            </a:pPr>
            <a:r>
              <a:rPr lang="en-US" sz="2800" b="1" dirty="0"/>
              <a:t>GOAL: </a:t>
            </a:r>
            <a:r>
              <a:rPr lang="en-US" sz="2800" dirty="0"/>
              <a:t>Provide an annual opportunity for your members to reflect on their giftedness and give back to God what is His</a:t>
            </a:r>
          </a:p>
          <a:p>
            <a:pPr marL="0" indent="0">
              <a:buNone/>
            </a:pPr>
            <a:endParaRPr lang="en-US" dirty="0"/>
          </a:p>
        </p:txBody>
      </p:sp>
      <p:pic>
        <p:nvPicPr>
          <p:cNvPr id="6" name="Picture 5">
            <a:extLst>
              <a:ext uri="{FF2B5EF4-FFF2-40B4-BE49-F238E27FC236}">
                <a16:creationId xmlns:a16="http://schemas.microsoft.com/office/drawing/2014/main" id="{406357C5-313C-47A4-AB1F-9D328CEFF57C}"/>
              </a:ext>
            </a:extLst>
          </p:cNvPr>
          <p:cNvPicPr>
            <a:picLocks noChangeAspect="1"/>
          </p:cNvPicPr>
          <p:nvPr/>
        </p:nvPicPr>
        <p:blipFill rotWithShape="1">
          <a:blip r:embed="rId2">
            <a:extLst>
              <a:ext uri="{28A0092B-C50C-407E-A947-70E740481C1C}">
                <a14:useLocalDpi xmlns:a14="http://schemas.microsoft.com/office/drawing/2010/main" val="0"/>
              </a:ext>
            </a:extLst>
          </a:blip>
          <a:srcRect b="8004"/>
          <a:stretch/>
        </p:blipFill>
        <p:spPr>
          <a:xfrm>
            <a:off x="6864584" y="2478032"/>
            <a:ext cx="3977640" cy="3659297"/>
          </a:xfrm>
          <a:prstGeom prst="rect">
            <a:avLst/>
          </a:prstGeom>
          <a:ln>
            <a:solidFill>
              <a:schemeClr val="bg1"/>
            </a:solidFill>
          </a:ln>
        </p:spPr>
      </p:pic>
    </p:spTree>
    <p:extLst>
      <p:ext uri="{BB962C8B-B14F-4D97-AF65-F5344CB8AC3E}">
        <p14:creationId xmlns:p14="http://schemas.microsoft.com/office/powerpoint/2010/main" val="115489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40C8-2EDD-4340-BDF3-F232FA6548BB}"/>
              </a:ext>
            </a:extLst>
          </p:cNvPr>
          <p:cNvSpPr>
            <a:spLocks noGrp="1"/>
          </p:cNvSpPr>
          <p:nvPr>
            <p:ph type="title"/>
          </p:nvPr>
        </p:nvSpPr>
        <p:spPr/>
        <p:txBody>
          <a:bodyPr/>
          <a:lstStyle/>
          <a:p>
            <a:r>
              <a:rPr lang="en-US" dirty="0"/>
              <a:t>Before you begin</a:t>
            </a:r>
          </a:p>
        </p:txBody>
      </p:sp>
      <p:sp>
        <p:nvSpPr>
          <p:cNvPr id="3" name="Content Placeholder 2">
            <a:extLst>
              <a:ext uri="{FF2B5EF4-FFF2-40B4-BE49-F238E27FC236}">
                <a16:creationId xmlns:a16="http://schemas.microsoft.com/office/drawing/2014/main" id="{2B8849C6-63D2-4ACD-B220-874380BE69C1}"/>
              </a:ext>
            </a:extLst>
          </p:cNvPr>
          <p:cNvSpPr>
            <a:spLocks noGrp="1"/>
          </p:cNvSpPr>
          <p:nvPr>
            <p:ph idx="1"/>
          </p:nvPr>
        </p:nvSpPr>
        <p:spPr/>
        <p:txBody>
          <a:bodyPr>
            <a:normAutofit/>
          </a:bodyPr>
          <a:lstStyle/>
          <a:p>
            <a:pPr>
              <a:buFont typeface="Wingdings" panose="05000000000000000000" pitchFamily="2" charset="2"/>
              <a:buChar char="v"/>
            </a:pPr>
            <a:r>
              <a:rPr lang="en-US" sz="2800" dirty="0"/>
              <a:t>Don’t rush, the church is not going anywhere</a:t>
            </a:r>
          </a:p>
          <a:p>
            <a:pPr>
              <a:buFont typeface="Wingdings" panose="05000000000000000000" pitchFamily="2" charset="2"/>
              <a:buChar char="v"/>
            </a:pPr>
            <a:r>
              <a:rPr lang="en-US" sz="2800" dirty="0"/>
              <a:t>Begin with the end in mind</a:t>
            </a:r>
          </a:p>
          <a:p>
            <a:pPr>
              <a:buFont typeface="Wingdings" panose="05000000000000000000" pitchFamily="2" charset="2"/>
              <a:buChar char="v"/>
            </a:pPr>
            <a:r>
              <a:rPr lang="en-US" sz="2800" dirty="0"/>
              <a:t>Lay Witnesses properly trained</a:t>
            </a:r>
          </a:p>
          <a:p>
            <a:pPr>
              <a:buFont typeface="Wingdings" panose="05000000000000000000" pitchFamily="2" charset="2"/>
              <a:buChar char="v"/>
            </a:pPr>
            <a:r>
              <a:rPr lang="en-US" sz="2800" dirty="0"/>
              <a:t>Altar Call during commitment weekends</a:t>
            </a:r>
          </a:p>
          <a:p>
            <a:pPr>
              <a:buFont typeface="Wingdings" panose="05000000000000000000" pitchFamily="2" charset="2"/>
              <a:buChar char="v"/>
            </a:pPr>
            <a:r>
              <a:rPr lang="en-US" sz="2800" dirty="0"/>
              <a:t>Follow-up is vital</a:t>
            </a:r>
          </a:p>
          <a:p>
            <a:endParaRPr lang="en-US" dirty="0"/>
          </a:p>
        </p:txBody>
      </p:sp>
    </p:spTree>
    <p:extLst>
      <p:ext uri="{BB962C8B-B14F-4D97-AF65-F5344CB8AC3E}">
        <p14:creationId xmlns:p14="http://schemas.microsoft.com/office/powerpoint/2010/main" val="566065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320C0C4-9805-4F8D-8D7D-8FE6573B67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0848" y="249501"/>
            <a:ext cx="4586176" cy="6006568"/>
          </a:xfrm>
        </p:spPr>
      </p:pic>
      <p:pic>
        <p:nvPicPr>
          <p:cNvPr id="7" name="Picture 6">
            <a:extLst>
              <a:ext uri="{FF2B5EF4-FFF2-40B4-BE49-F238E27FC236}">
                <a16:creationId xmlns:a16="http://schemas.microsoft.com/office/drawing/2014/main" id="{4A877284-00B4-4393-95FF-D931190F4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7023" y="367834"/>
            <a:ext cx="5557283" cy="5588242"/>
          </a:xfrm>
          <a:prstGeom prst="rect">
            <a:avLst/>
          </a:prstGeom>
        </p:spPr>
      </p:pic>
    </p:spTree>
    <p:extLst>
      <p:ext uri="{BB962C8B-B14F-4D97-AF65-F5344CB8AC3E}">
        <p14:creationId xmlns:p14="http://schemas.microsoft.com/office/powerpoint/2010/main" val="2826905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5972-72F9-4C16-8329-AFE8908B82E8}"/>
              </a:ext>
            </a:extLst>
          </p:cNvPr>
          <p:cNvSpPr>
            <a:spLocks noGrp="1"/>
          </p:cNvSpPr>
          <p:nvPr>
            <p:ph type="title"/>
          </p:nvPr>
        </p:nvSpPr>
        <p:spPr/>
        <p:txBody>
          <a:bodyPr/>
          <a:lstStyle/>
          <a:p>
            <a:r>
              <a:rPr lang="en-US" dirty="0"/>
              <a:t>Time = Prayer</a:t>
            </a:r>
          </a:p>
        </p:txBody>
      </p:sp>
      <p:pic>
        <p:nvPicPr>
          <p:cNvPr id="9" name="Content Placeholder 8">
            <a:extLst>
              <a:ext uri="{FF2B5EF4-FFF2-40B4-BE49-F238E27FC236}">
                <a16:creationId xmlns:a16="http://schemas.microsoft.com/office/drawing/2014/main" id="{9BF8B6D1-02D5-4A7B-9988-DD496528D8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8117" y="2137210"/>
            <a:ext cx="3917228" cy="3917228"/>
          </a:xfrm>
        </p:spPr>
      </p:pic>
      <p:pic>
        <p:nvPicPr>
          <p:cNvPr id="4" name="Picture 3">
            <a:extLst>
              <a:ext uri="{FF2B5EF4-FFF2-40B4-BE49-F238E27FC236}">
                <a16:creationId xmlns:a16="http://schemas.microsoft.com/office/drawing/2014/main" id="{42E33C4A-92A8-4015-9800-6B5BA81EF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608" y="1984808"/>
            <a:ext cx="6210542" cy="3917228"/>
          </a:xfrm>
          <a:prstGeom prst="rect">
            <a:avLst/>
          </a:prstGeom>
        </p:spPr>
      </p:pic>
    </p:spTree>
    <p:extLst>
      <p:ext uri="{BB962C8B-B14F-4D97-AF65-F5344CB8AC3E}">
        <p14:creationId xmlns:p14="http://schemas.microsoft.com/office/powerpoint/2010/main" val="3979486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42487-78CC-4F16-94B3-1CFC25135C2C}"/>
              </a:ext>
            </a:extLst>
          </p:cNvPr>
          <p:cNvSpPr>
            <a:spLocks noGrp="1"/>
          </p:cNvSpPr>
          <p:nvPr>
            <p:ph type="title"/>
          </p:nvPr>
        </p:nvSpPr>
        <p:spPr/>
        <p:txBody>
          <a:bodyPr/>
          <a:lstStyle/>
          <a:p>
            <a:r>
              <a:rPr lang="en-US" dirty="0"/>
              <a:t>Talent</a:t>
            </a:r>
          </a:p>
        </p:txBody>
      </p:sp>
      <p:sp>
        <p:nvSpPr>
          <p:cNvPr id="3" name="Content Placeholder 2">
            <a:extLst>
              <a:ext uri="{FF2B5EF4-FFF2-40B4-BE49-F238E27FC236}">
                <a16:creationId xmlns:a16="http://schemas.microsoft.com/office/drawing/2014/main" id="{6ED19E35-5C69-459D-99BA-2135BC6792C7}"/>
              </a:ext>
            </a:extLst>
          </p:cNvPr>
          <p:cNvSpPr>
            <a:spLocks noGrp="1"/>
          </p:cNvSpPr>
          <p:nvPr>
            <p:ph idx="1"/>
          </p:nvPr>
        </p:nvSpPr>
        <p:spPr/>
        <p:txBody>
          <a:bodyPr/>
          <a:lstStyle/>
          <a:p>
            <a:pPr>
              <a:buFont typeface="Wingdings" panose="05000000000000000000" pitchFamily="2" charset="2"/>
              <a:buChar char="v"/>
            </a:pPr>
            <a:r>
              <a:rPr lang="en-US" sz="2800" dirty="0"/>
              <a:t>Ministry Fair same weekend</a:t>
            </a:r>
          </a:p>
          <a:p>
            <a:pPr lvl="1"/>
            <a:r>
              <a:rPr lang="en-US" sz="2400" dirty="0"/>
              <a:t>Attendees receive a one-pager of all the ministries and a booklet describing them when they arrive. The one pager gets turned in before they leave.</a:t>
            </a:r>
          </a:p>
          <a:p>
            <a:pPr lvl="1"/>
            <a:r>
              <a:rPr lang="en-US" sz="2400" dirty="0"/>
              <a:t>Each ministry holds an info session a few weeks after the fair</a:t>
            </a:r>
          </a:p>
          <a:p>
            <a:pPr lvl="1"/>
            <a:r>
              <a:rPr lang="en-US" sz="2400" dirty="0"/>
              <a:t>If you don’t like fairs, what other ways can you promote the ministries?</a:t>
            </a:r>
          </a:p>
          <a:p>
            <a:pPr>
              <a:buFont typeface="Wingdings" panose="05000000000000000000" pitchFamily="2" charset="2"/>
              <a:buChar char="v"/>
            </a:pPr>
            <a:r>
              <a:rPr lang="en-US" sz="2800" dirty="0"/>
              <a:t>Sub-committee to oversee the planning and execution</a:t>
            </a:r>
          </a:p>
          <a:p>
            <a:pPr>
              <a:buFont typeface="Wingdings" panose="05000000000000000000" pitchFamily="2" charset="2"/>
              <a:buChar char="v"/>
            </a:pPr>
            <a:r>
              <a:rPr lang="en-US" sz="2800" dirty="0"/>
              <a:t>What type of data do you want to collect? Very important!</a:t>
            </a:r>
          </a:p>
          <a:p>
            <a:endParaRPr lang="en-US" dirty="0"/>
          </a:p>
        </p:txBody>
      </p:sp>
    </p:spTree>
    <p:extLst>
      <p:ext uri="{BB962C8B-B14F-4D97-AF65-F5344CB8AC3E}">
        <p14:creationId xmlns:p14="http://schemas.microsoft.com/office/powerpoint/2010/main" val="174417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3FBE-849C-41AB-9477-518191971580}"/>
              </a:ext>
            </a:extLst>
          </p:cNvPr>
          <p:cNvSpPr>
            <a:spLocks noGrp="1"/>
          </p:cNvSpPr>
          <p:nvPr>
            <p:ph type="title"/>
          </p:nvPr>
        </p:nvSpPr>
        <p:spPr>
          <a:xfrm>
            <a:off x="1162384" y="800351"/>
            <a:ext cx="11029616" cy="848348"/>
          </a:xfrm>
        </p:spPr>
        <p:txBody>
          <a:bodyPr/>
          <a:lstStyle/>
          <a:p>
            <a:r>
              <a:rPr lang="en-US" cap="none" dirty="0"/>
              <a:t>Diana </a:t>
            </a:r>
            <a:r>
              <a:rPr lang="en-US" cap="none" dirty="0" err="1"/>
              <a:t>Liska</a:t>
            </a:r>
            <a:r>
              <a:rPr lang="en-US" cap="none" dirty="0"/>
              <a:t> – About Me</a:t>
            </a:r>
          </a:p>
        </p:txBody>
      </p:sp>
      <p:pic>
        <p:nvPicPr>
          <p:cNvPr id="5" name="Content Placeholder 4">
            <a:extLst>
              <a:ext uri="{FF2B5EF4-FFF2-40B4-BE49-F238E27FC236}">
                <a16:creationId xmlns:a16="http://schemas.microsoft.com/office/drawing/2014/main" id="{949DF41A-CE82-4090-BB76-55C21D63A85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563" b="12123"/>
          <a:stretch/>
        </p:blipFill>
        <p:spPr>
          <a:xfrm>
            <a:off x="1620981" y="2234436"/>
            <a:ext cx="4671122" cy="3823213"/>
          </a:xfrm>
        </p:spPr>
      </p:pic>
      <p:pic>
        <p:nvPicPr>
          <p:cNvPr id="4" name="Picture 3">
            <a:extLst>
              <a:ext uri="{FF2B5EF4-FFF2-40B4-BE49-F238E27FC236}">
                <a16:creationId xmlns:a16="http://schemas.microsoft.com/office/drawing/2014/main" id="{4DD7D44A-EE72-4585-A9AC-D5F21C4FF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321" y="3452400"/>
            <a:ext cx="4055166" cy="2703444"/>
          </a:xfrm>
          <a:prstGeom prst="rect">
            <a:avLst/>
          </a:prstGeom>
        </p:spPr>
      </p:pic>
      <p:pic>
        <p:nvPicPr>
          <p:cNvPr id="7" name="Picture 6">
            <a:extLst>
              <a:ext uri="{FF2B5EF4-FFF2-40B4-BE49-F238E27FC236}">
                <a16:creationId xmlns:a16="http://schemas.microsoft.com/office/drawing/2014/main" id="{428D7CFE-53AF-4D93-91A6-E3672E124D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66681" y="284743"/>
            <a:ext cx="3216085" cy="3120857"/>
          </a:xfrm>
          <a:prstGeom prst="rect">
            <a:avLst/>
          </a:prstGeom>
        </p:spPr>
      </p:pic>
    </p:spTree>
    <p:extLst>
      <p:ext uri="{BB962C8B-B14F-4D97-AF65-F5344CB8AC3E}">
        <p14:creationId xmlns:p14="http://schemas.microsoft.com/office/powerpoint/2010/main" val="104886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220EE-45AD-49E2-AC29-A8932B7F3F0F}"/>
              </a:ext>
            </a:extLst>
          </p:cNvPr>
          <p:cNvSpPr>
            <a:spLocks noGrp="1"/>
          </p:cNvSpPr>
          <p:nvPr>
            <p:ph type="title"/>
          </p:nvPr>
        </p:nvSpPr>
        <p:spPr/>
        <p:txBody>
          <a:bodyPr/>
          <a:lstStyle/>
          <a:p>
            <a:r>
              <a:rPr lang="en-US" dirty="0"/>
              <a:t>Treasure</a:t>
            </a:r>
          </a:p>
        </p:txBody>
      </p:sp>
      <p:pic>
        <p:nvPicPr>
          <p:cNvPr id="5" name="Content Placeholder 4">
            <a:extLst>
              <a:ext uri="{FF2B5EF4-FFF2-40B4-BE49-F238E27FC236}">
                <a16:creationId xmlns:a16="http://schemas.microsoft.com/office/drawing/2014/main" id="{8F97A116-0ACA-4B89-9E35-471128A058A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tretch/>
        </p:blipFill>
        <p:spPr>
          <a:xfrm>
            <a:off x="1223535" y="1846052"/>
            <a:ext cx="4388493" cy="4388493"/>
          </a:xfrm>
        </p:spPr>
      </p:pic>
      <p:sp>
        <p:nvSpPr>
          <p:cNvPr id="11" name="Content Placeholder 10">
            <a:extLst>
              <a:ext uri="{FF2B5EF4-FFF2-40B4-BE49-F238E27FC236}">
                <a16:creationId xmlns:a16="http://schemas.microsoft.com/office/drawing/2014/main" id="{C6656189-4B28-4C76-8817-64817C0206BE}"/>
              </a:ext>
            </a:extLst>
          </p:cNvPr>
          <p:cNvSpPr>
            <a:spLocks noGrp="1"/>
          </p:cNvSpPr>
          <p:nvPr>
            <p:ph sz="quarter" idx="4"/>
          </p:nvPr>
        </p:nvSpPr>
        <p:spPr>
          <a:xfrm>
            <a:off x="6217920" y="1846052"/>
            <a:ext cx="4937760" cy="4111403"/>
          </a:xfrm>
        </p:spPr>
        <p:txBody>
          <a:bodyPr>
            <a:normAutofit/>
          </a:bodyPr>
          <a:lstStyle/>
          <a:p>
            <a:r>
              <a:rPr lang="en-US" sz="2400" b="1" dirty="0">
                <a:solidFill>
                  <a:schemeClr val="tx1">
                    <a:lumMod val="75000"/>
                    <a:lumOff val="25000"/>
                  </a:schemeClr>
                </a:solidFill>
              </a:rPr>
              <a:t>Annual Pledge</a:t>
            </a:r>
          </a:p>
          <a:p>
            <a:pPr marL="342900" indent="-342900">
              <a:buFont typeface="Wingdings" panose="05000000000000000000" pitchFamily="2" charset="2"/>
              <a:buChar char="v"/>
            </a:pPr>
            <a:r>
              <a:rPr lang="en-US" sz="2400" dirty="0">
                <a:solidFill>
                  <a:schemeClr val="tx1">
                    <a:lumMod val="75000"/>
                    <a:lumOff val="25000"/>
                  </a:schemeClr>
                </a:solidFill>
              </a:rPr>
              <a:t>Why?</a:t>
            </a:r>
          </a:p>
          <a:p>
            <a:r>
              <a:rPr lang="en-US" sz="2400" b="1" dirty="0">
                <a:solidFill>
                  <a:schemeClr val="tx1">
                    <a:lumMod val="75000"/>
                    <a:lumOff val="25000"/>
                  </a:schemeClr>
                </a:solidFill>
              </a:rPr>
              <a:t>Benefits:</a:t>
            </a:r>
          </a:p>
          <a:p>
            <a:pPr marL="342900" indent="-342900">
              <a:buFont typeface="Wingdings" panose="05000000000000000000" pitchFamily="2" charset="2"/>
              <a:buChar char="v"/>
            </a:pPr>
            <a:r>
              <a:rPr lang="en-US" sz="2400" dirty="0">
                <a:solidFill>
                  <a:schemeClr val="tx1">
                    <a:lumMod val="75000"/>
                    <a:lumOff val="25000"/>
                  </a:schemeClr>
                </a:solidFill>
              </a:rPr>
              <a:t>Give people an opportunity to re-evaluate their financial situation annually</a:t>
            </a:r>
          </a:p>
          <a:p>
            <a:pPr marL="342900" indent="-342900">
              <a:buFont typeface="Wingdings" panose="05000000000000000000" pitchFamily="2" charset="2"/>
              <a:buChar char="v"/>
            </a:pPr>
            <a:r>
              <a:rPr lang="en-US" sz="2400" dirty="0">
                <a:solidFill>
                  <a:schemeClr val="tx1">
                    <a:lumMod val="75000"/>
                    <a:lumOff val="25000"/>
                  </a:schemeClr>
                </a:solidFill>
              </a:rPr>
              <a:t>Church budget</a:t>
            </a:r>
          </a:p>
          <a:p>
            <a:pPr marL="635508" lvl="1" indent="-342900">
              <a:buFont typeface="Wingdings" panose="05000000000000000000" pitchFamily="2" charset="2"/>
              <a:buChar char="v"/>
            </a:pPr>
            <a:r>
              <a:rPr lang="en-US" sz="2200" dirty="0">
                <a:solidFill>
                  <a:schemeClr val="tx1">
                    <a:lumMod val="75000"/>
                    <a:lumOff val="25000"/>
                  </a:schemeClr>
                </a:solidFill>
              </a:rPr>
              <a:t>Make it clear where the money is going, always be transparent</a:t>
            </a:r>
          </a:p>
          <a:p>
            <a:endParaRPr lang="en-US" dirty="0"/>
          </a:p>
        </p:txBody>
      </p:sp>
    </p:spTree>
    <p:extLst>
      <p:ext uri="{BB962C8B-B14F-4D97-AF65-F5344CB8AC3E}">
        <p14:creationId xmlns:p14="http://schemas.microsoft.com/office/powerpoint/2010/main" val="1679510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0FD3-FEF9-4EC1-90B1-96D2F94119DF}"/>
              </a:ext>
            </a:extLst>
          </p:cNvPr>
          <p:cNvSpPr>
            <a:spLocks noGrp="1"/>
          </p:cNvSpPr>
          <p:nvPr>
            <p:ph type="title"/>
          </p:nvPr>
        </p:nvSpPr>
        <p:spPr/>
        <p:txBody>
          <a:bodyPr/>
          <a:lstStyle/>
          <a:p>
            <a:r>
              <a:rPr lang="en-US" dirty="0"/>
              <a:t>Obstacles to Giving</a:t>
            </a:r>
          </a:p>
        </p:txBody>
      </p:sp>
      <p:sp>
        <p:nvSpPr>
          <p:cNvPr id="3" name="Content Placeholder 2">
            <a:extLst>
              <a:ext uri="{FF2B5EF4-FFF2-40B4-BE49-F238E27FC236}">
                <a16:creationId xmlns:a16="http://schemas.microsoft.com/office/drawing/2014/main" id="{98395E49-7A34-4124-BCCD-0F453C136E91}"/>
              </a:ext>
            </a:extLst>
          </p:cNvPr>
          <p:cNvSpPr>
            <a:spLocks noGrp="1"/>
          </p:cNvSpPr>
          <p:nvPr>
            <p:ph idx="1"/>
          </p:nvPr>
        </p:nvSpPr>
        <p:spPr>
          <a:xfrm>
            <a:off x="1097280" y="1845733"/>
            <a:ext cx="10058400" cy="4180993"/>
          </a:xfrm>
        </p:spPr>
        <p:txBody>
          <a:bodyPr>
            <a:normAutofit/>
          </a:bodyPr>
          <a:lstStyle/>
          <a:p>
            <a:pPr>
              <a:buFont typeface="Wingdings" panose="05000000000000000000" pitchFamily="2" charset="2"/>
              <a:buChar char="v"/>
            </a:pPr>
            <a:r>
              <a:rPr lang="en-US" sz="2800" dirty="0"/>
              <a:t>They don’t have anything to give</a:t>
            </a:r>
          </a:p>
          <a:p>
            <a:pPr lvl="1"/>
            <a:r>
              <a:rPr lang="en-US" sz="2200" dirty="0"/>
              <a:t>Average credit card debt is $16K</a:t>
            </a:r>
          </a:p>
          <a:p>
            <a:pPr lvl="1"/>
            <a:r>
              <a:rPr lang="en-US" sz="2200" dirty="0"/>
              <a:t>4 credit cards</a:t>
            </a:r>
          </a:p>
          <a:p>
            <a:pPr lvl="1"/>
            <a:r>
              <a:rPr lang="en-US" sz="2200" dirty="0"/>
              <a:t>Pay $2K in interest per year</a:t>
            </a:r>
          </a:p>
          <a:p>
            <a:pPr lvl="1"/>
            <a:r>
              <a:rPr lang="en-US" sz="2200" dirty="0"/>
              <a:t>3 out of 4 people are in credit card debt</a:t>
            </a:r>
          </a:p>
          <a:p>
            <a:pPr marL="201168" lvl="1" indent="0">
              <a:buNone/>
            </a:pPr>
            <a:endParaRPr lang="en-US" sz="2400" dirty="0"/>
          </a:p>
          <a:p>
            <a:pPr marL="251460" indent="-342900">
              <a:buFont typeface="Wingdings" panose="05000000000000000000" pitchFamily="2" charset="2"/>
              <a:buChar char="v"/>
            </a:pPr>
            <a:r>
              <a:rPr lang="en-US" sz="2800" dirty="0"/>
              <a:t>They don’t know how  </a:t>
            </a:r>
          </a:p>
          <a:p>
            <a:pPr lvl="1"/>
            <a:r>
              <a:rPr lang="en-US" sz="2200" dirty="0"/>
              <a:t>They haven’t been asked</a:t>
            </a:r>
          </a:p>
          <a:p>
            <a:pPr lvl="1"/>
            <a:r>
              <a:rPr lang="en-US" sz="2200" dirty="0"/>
              <a:t>They haven’t been taught</a:t>
            </a:r>
          </a:p>
        </p:txBody>
      </p:sp>
    </p:spTree>
    <p:extLst>
      <p:ext uri="{BB962C8B-B14F-4D97-AF65-F5344CB8AC3E}">
        <p14:creationId xmlns:p14="http://schemas.microsoft.com/office/powerpoint/2010/main" val="2361061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8A4FE23-5B2E-46C2-A0A8-0E41DE7AFB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4746" y="2114418"/>
            <a:ext cx="7277074" cy="3674093"/>
          </a:xfrm>
        </p:spPr>
      </p:pic>
      <p:sp>
        <p:nvSpPr>
          <p:cNvPr id="2" name="TextBox 1">
            <a:extLst>
              <a:ext uri="{FF2B5EF4-FFF2-40B4-BE49-F238E27FC236}">
                <a16:creationId xmlns:a16="http://schemas.microsoft.com/office/drawing/2014/main" id="{C2C470CB-5A70-4F2C-9DCF-625189F6EC43}"/>
              </a:ext>
            </a:extLst>
          </p:cNvPr>
          <p:cNvSpPr txBox="1"/>
          <p:nvPr/>
        </p:nvSpPr>
        <p:spPr>
          <a:xfrm>
            <a:off x="1102962" y="872835"/>
            <a:ext cx="8038483" cy="830997"/>
          </a:xfrm>
          <a:prstGeom prst="rect">
            <a:avLst/>
          </a:prstGeom>
          <a:noFill/>
        </p:spPr>
        <p:txBody>
          <a:bodyPr wrap="none" rtlCol="0">
            <a:spAutoFit/>
          </a:bodyPr>
          <a:lstStyle/>
          <a:p>
            <a:r>
              <a:rPr lang="en-US" sz="4800" dirty="0">
                <a:solidFill>
                  <a:schemeClr val="tx1">
                    <a:lumMod val="75000"/>
                    <a:lumOff val="25000"/>
                  </a:schemeClr>
                </a:solidFill>
                <a:latin typeface="+mj-lt"/>
              </a:rPr>
              <a:t>Online giving must be an option</a:t>
            </a:r>
          </a:p>
        </p:txBody>
      </p:sp>
    </p:spTree>
    <p:extLst>
      <p:ext uri="{BB962C8B-B14F-4D97-AF65-F5344CB8AC3E}">
        <p14:creationId xmlns:p14="http://schemas.microsoft.com/office/powerpoint/2010/main" val="3522031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0A1F-04A5-489C-A251-16972A6BDBF4}"/>
              </a:ext>
            </a:extLst>
          </p:cNvPr>
          <p:cNvSpPr>
            <a:spLocks noGrp="1"/>
          </p:cNvSpPr>
          <p:nvPr>
            <p:ph type="title" idx="4294967295"/>
          </p:nvPr>
        </p:nvSpPr>
        <p:spPr>
          <a:xfrm>
            <a:off x="1066800" y="1151660"/>
            <a:ext cx="10058400" cy="2879725"/>
          </a:xfrm>
        </p:spPr>
        <p:txBody>
          <a:bodyPr>
            <a:normAutofit fontScale="90000"/>
          </a:bodyPr>
          <a:lstStyle/>
          <a:p>
            <a:r>
              <a:rPr lang="en-US" i="1" dirty="0"/>
              <a:t>Stewardship is an expression of discipleship with the power to change how we understand and live out our lives. </a:t>
            </a:r>
            <a:br>
              <a:rPr lang="en-US" i="1" dirty="0"/>
            </a:br>
            <a:br>
              <a:rPr lang="en-US" i="1" dirty="0"/>
            </a:br>
            <a:endParaRPr lang="en-US" i="1" dirty="0"/>
          </a:p>
        </p:txBody>
      </p:sp>
      <p:sp>
        <p:nvSpPr>
          <p:cNvPr id="4" name="TextBox 3">
            <a:extLst>
              <a:ext uri="{FF2B5EF4-FFF2-40B4-BE49-F238E27FC236}">
                <a16:creationId xmlns:a16="http://schemas.microsoft.com/office/drawing/2014/main" id="{0C2F8B64-BE1A-45D9-8C3B-BC8459668DFB}"/>
              </a:ext>
            </a:extLst>
          </p:cNvPr>
          <p:cNvSpPr txBox="1"/>
          <p:nvPr/>
        </p:nvSpPr>
        <p:spPr>
          <a:xfrm>
            <a:off x="8132618" y="5913764"/>
            <a:ext cx="3571555" cy="369332"/>
          </a:xfrm>
          <a:prstGeom prst="rect">
            <a:avLst/>
          </a:prstGeom>
          <a:noFill/>
        </p:spPr>
        <p:txBody>
          <a:bodyPr wrap="none" rtlCol="0">
            <a:spAutoFit/>
          </a:bodyPr>
          <a:lstStyle/>
          <a:p>
            <a:r>
              <a:rPr lang="en-US" dirty="0"/>
              <a:t>Stewardship: A Disciple’s Response</a:t>
            </a:r>
          </a:p>
        </p:txBody>
      </p:sp>
      <p:pic>
        <p:nvPicPr>
          <p:cNvPr id="6" name="Picture 5">
            <a:extLst>
              <a:ext uri="{FF2B5EF4-FFF2-40B4-BE49-F238E27FC236}">
                <a16:creationId xmlns:a16="http://schemas.microsoft.com/office/drawing/2014/main" id="{CF487015-A2E5-4E61-9571-946E3DDF5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302" y="2937164"/>
            <a:ext cx="3327395" cy="3345932"/>
          </a:xfrm>
          <a:prstGeom prst="rect">
            <a:avLst/>
          </a:prstGeom>
        </p:spPr>
      </p:pic>
    </p:spTree>
    <p:extLst>
      <p:ext uri="{BB962C8B-B14F-4D97-AF65-F5344CB8AC3E}">
        <p14:creationId xmlns:p14="http://schemas.microsoft.com/office/powerpoint/2010/main" val="598435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644B-BBF9-4006-AF31-B27722BD5C0F}"/>
              </a:ext>
            </a:extLst>
          </p:cNvPr>
          <p:cNvSpPr>
            <a:spLocks noGrp="1"/>
          </p:cNvSpPr>
          <p:nvPr>
            <p:ph type="title"/>
          </p:nvPr>
        </p:nvSpPr>
        <p:spPr/>
        <p:txBody>
          <a:bodyPr/>
          <a:lstStyle/>
          <a:p>
            <a:r>
              <a:rPr lang="en-US" dirty="0"/>
              <a:t>What to do </a:t>
            </a:r>
            <a:r>
              <a:rPr lang="en-US"/>
              <a:t>during Covid-19?</a:t>
            </a:r>
            <a:endParaRPr lang="en-US" dirty="0"/>
          </a:p>
        </p:txBody>
      </p:sp>
      <p:sp>
        <p:nvSpPr>
          <p:cNvPr id="3" name="Content Placeholder 2">
            <a:extLst>
              <a:ext uri="{FF2B5EF4-FFF2-40B4-BE49-F238E27FC236}">
                <a16:creationId xmlns:a16="http://schemas.microsoft.com/office/drawing/2014/main" id="{F08BF58D-E2A9-42FE-A363-05D36542227C}"/>
              </a:ext>
            </a:extLst>
          </p:cNvPr>
          <p:cNvSpPr>
            <a:spLocks noGrp="1"/>
          </p:cNvSpPr>
          <p:nvPr>
            <p:ph idx="1"/>
          </p:nvPr>
        </p:nvSpPr>
        <p:spPr>
          <a:xfrm>
            <a:off x="1097280" y="1845734"/>
            <a:ext cx="10058400" cy="4361102"/>
          </a:xfrm>
        </p:spPr>
        <p:txBody>
          <a:bodyPr>
            <a:normAutofit/>
          </a:bodyPr>
          <a:lstStyle/>
          <a:p>
            <a:pPr>
              <a:buFont typeface="Wingdings" panose="05000000000000000000" pitchFamily="2" charset="2"/>
              <a:buChar char="v"/>
            </a:pPr>
            <a:r>
              <a:rPr lang="en-US" sz="2400" dirty="0"/>
              <a:t>Build a killer website </a:t>
            </a:r>
          </a:p>
          <a:p>
            <a:pPr>
              <a:buFont typeface="Wingdings" panose="05000000000000000000" pitchFamily="2" charset="2"/>
              <a:buChar char="v"/>
            </a:pPr>
            <a:r>
              <a:rPr lang="en-US" sz="2400" dirty="0"/>
              <a:t>Create or update your new member packet</a:t>
            </a:r>
          </a:p>
          <a:p>
            <a:pPr>
              <a:buFont typeface="Wingdings" panose="05000000000000000000" pitchFamily="2" charset="2"/>
              <a:buChar char="v"/>
            </a:pPr>
            <a:r>
              <a:rPr lang="en-US" sz="2400" dirty="0"/>
              <a:t>Update ministry booklet</a:t>
            </a:r>
          </a:p>
          <a:p>
            <a:pPr>
              <a:buFont typeface="Wingdings" panose="05000000000000000000" pitchFamily="2" charset="2"/>
              <a:buChar char="v"/>
            </a:pPr>
            <a:r>
              <a:rPr lang="en-US" sz="2400" dirty="0"/>
              <a:t>Update database</a:t>
            </a:r>
          </a:p>
          <a:p>
            <a:pPr>
              <a:buFont typeface="Wingdings" panose="05000000000000000000" pitchFamily="2" charset="2"/>
              <a:buChar char="v"/>
            </a:pPr>
            <a:r>
              <a:rPr lang="en-US" sz="2400" dirty="0"/>
              <a:t>Plan and organize your first Ministry Leader gathering</a:t>
            </a:r>
          </a:p>
          <a:p>
            <a:pPr>
              <a:buFont typeface="Wingdings" panose="05000000000000000000" pitchFamily="2" charset="2"/>
              <a:buChar char="v"/>
            </a:pPr>
            <a:r>
              <a:rPr lang="en-US" sz="2400" dirty="0"/>
              <a:t>Meet for one-on-one evaluations with Ministry Leaders (via Zoom if needed)</a:t>
            </a:r>
          </a:p>
          <a:p>
            <a:pPr>
              <a:buFont typeface="Wingdings" panose="05000000000000000000" pitchFamily="2" charset="2"/>
              <a:buChar char="v"/>
            </a:pPr>
            <a:r>
              <a:rPr lang="en-US" sz="2400" dirty="0"/>
              <a:t>Make a Stewardship plan for the year</a:t>
            </a:r>
          </a:p>
          <a:p>
            <a:pPr>
              <a:buFont typeface="Wingdings" panose="05000000000000000000" pitchFamily="2" charset="2"/>
              <a:buChar char="v"/>
            </a:pPr>
            <a:r>
              <a:rPr lang="en-US" sz="2400" dirty="0"/>
              <a:t>Work on branding for the Stewardship Committee - create logo, vision, etc.</a:t>
            </a:r>
          </a:p>
        </p:txBody>
      </p:sp>
    </p:spTree>
    <p:extLst>
      <p:ext uri="{BB962C8B-B14F-4D97-AF65-F5344CB8AC3E}">
        <p14:creationId xmlns:p14="http://schemas.microsoft.com/office/powerpoint/2010/main" val="506930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100000">
              <a:schemeClr val="accent1">
                <a:lumMod val="45000"/>
                <a:lumOff val="55000"/>
              </a:schemeClr>
            </a:gs>
            <a:gs pos="91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57CD78-B41D-4DAA-9B64-2175F1A2C0F2}"/>
              </a:ext>
            </a:extLst>
          </p:cNvPr>
          <p:cNvSpPr>
            <a:spLocks noGrp="1"/>
          </p:cNvSpPr>
          <p:nvPr>
            <p:ph idx="4294967295"/>
          </p:nvPr>
        </p:nvSpPr>
        <p:spPr>
          <a:xfrm>
            <a:off x="921038" y="659464"/>
            <a:ext cx="10128250" cy="5762625"/>
          </a:xfrm>
        </p:spPr>
        <p:txBody>
          <a:bodyPr>
            <a:normAutofit fontScale="92500" lnSpcReduction="20000"/>
          </a:bodyPr>
          <a:lstStyle/>
          <a:p>
            <a:pPr marL="0" indent="0" algn="ctr">
              <a:buNone/>
            </a:pPr>
            <a:r>
              <a:rPr lang="en-US" sz="2800" dirty="0"/>
              <a:t>My church is composed of people like me. </a:t>
            </a:r>
          </a:p>
          <a:p>
            <a:pPr marL="0" indent="0" algn="ctr">
              <a:buNone/>
            </a:pPr>
            <a:r>
              <a:rPr lang="en-US" sz="2800" dirty="0"/>
              <a:t>I help make it what it is. </a:t>
            </a:r>
          </a:p>
          <a:p>
            <a:pPr marL="0" indent="0" algn="ctr">
              <a:buNone/>
            </a:pPr>
            <a:r>
              <a:rPr lang="en-US" sz="2800" dirty="0"/>
              <a:t>It will be friendly, if I am. </a:t>
            </a:r>
          </a:p>
          <a:p>
            <a:pPr marL="0" indent="0" algn="ctr">
              <a:buNone/>
            </a:pPr>
            <a:r>
              <a:rPr lang="en-US" sz="2800" dirty="0"/>
              <a:t>Its pews will be filled, if I help fill them. </a:t>
            </a:r>
          </a:p>
          <a:p>
            <a:pPr marL="0" indent="0" algn="ctr">
              <a:buNone/>
            </a:pPr>
            <a:r>
              <a:rPr lang="en-US" sz="2800" dirty="0"/>
              <a:t>It will do great work, if I work. </a:t>
            </a:r>
          </a:p>
          <a:p>
            <a:pPr marL="0" indent="0" algn="ctr">
              <a:buNone/>
            </a:pPr>
            <a:r>
              <a:rPr lang="en-US" sz="2800" dirty="0"/>
              <a:t>It will make generous gifts to many causes, if I am a generous giver. </a:t>
            </a:r>
          </a:p>
          <a:p>
            <a:pPr marL="0" indent="0" algn="ctr">
              <a:buNone/>
            </a:pPr>
            <a:r>
              <a:rPr lang="en-US" sz="2800" dirty="0"/>
              <a:t>It will bring other people into its worship and fellowship, if I invite and bring them. </a:t>
            </a:r>
          </a:p>
          <a:p>
            <a:pPr marL="0" indent="0" algn="ctr">
              <a:buNone/>
            </a:pPr>
            <a:r>
              <a:rPr lang="en-US" sz="2800" dirty="0"/>
              <a:t>It will be a church of loyalty and love, of fearlessness and faith, and a church with a noble spirit, if I, who make it what it is, am filled with these same things. </a:t>
            </a:r>
          </a:p>
          <a:p>
            <a:pPr marL="0" indent="0" algn="ctr">
              <a:buNone/>
            </a:pPr>
            <a:r>
              <a:rPr lang="en-US" sz="2800" dirty="0"/>
              <a:t>Therefore, with the help of God, I shall dedicate myself to the task of being all the things that I want my church to be. </a:t>
            </a:r>
            <a:br>
              <a:rPr lang="en-US" sz="2800" dirty="0"/>
            </a:br>
            <a:r>
              <a:rPr lang="en-US" sz="2800" dirty="0"/>
              <a:t>Amen </a:t>
            </a:r>
          </a:p>
          <a:p>
            <a:endParaRPr lang="en-US" dirty="0"/>
          </a:p>
        </p:txBody>
      </p:sp>
    </p:spTree>
    <p:extLst>
      <p:ext uri="{BB962C8B-B14F-4D97-AF65-F5344CB8AC3E}">
        <p14:creationId xmlns:p14="http://schemas.microsoft.com/office/powerpoint/2010/main" val="1031583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D083-FF65-460A-BC5B-206573ABC680}"/>
              </a:ext>
            </a:extLst>
          </p:cNvPr>
          <p:cNvSpPr>
            <a:spLocks noGrp="1"/>
          </p:cNvSpPr>
          <p:nvPr>
            <p:ph type="title"/>
          </p:nvPr>
        </p:nvSpPr>
        <p:spPr/>
        <p:txBody>
          <a:bodyPr/>
          <a:lstStyle/>
          <a:p>
            <a:r>
              <a:rPr lang="en-US" dirty="0"/>
              <a:t>Contact Information</a:t>
            </a:r>
          </a:p>
        </p:txBody>
      </p:sp>
      <p:pic>
        <p:nvPicPr>
          <p:cNvPr id="5" name="Content Placeholder 4">
            <a:extLst>
              <a:ext uri="{FF2B5EF4-FFF2-40B4-BE49-F238E27FC236}">
                <a16:creationId xmlns:a16="http://schemas.microsoft.com/office/drawing/2014/main" id="{B394B98C-C72B-494F-8AEE-735AF1AE22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31520" y="2354095"/>
            <a:ext cx="3283022" cy="3283022"/>
          </a:xfrm>
        </p:spPr>
      </p:pic>
      <p:sp>
        <p:nvSpPr>
          <p:cNvPr id="6" name="TextBox 5">
            <a:extLst>
              <a:ext uri="{FF2B5EF4-FFF2-40B4-BE49-F238E27FC236}">
                <a16:creationId xmlns:a16="http://schemas.microsoft.com/office/drawing/2014/main" id="{AC4230F0-01A9-4223-88FA-876E1482C98D}"/>
              </a:ext>
            </a:extLst>
          </p:cNvPr>
          <p:cNvSpPr txBox="1"/>
          <p:nvPr/>
        </p:nvSpPr>
        <p:spPr>
          <a:xfrm>
            <a:off x="1097280" y="3210776"/>
            <a:ext cx="5160965" cy="1569660"/>
          </a:xfrm>
          <a:prstGeom prst="rect">
            <a:avLst/>
          </a:prstGeom>
          <a:noFill/>
        </p:spPr>
        <p:txBody>
          <a:bodyPr wrap="none" rtlCol="0">
            <a:spAutoFit/>
          </a:bodyPr>
          <a:lstStyle/>
          <a:p>
            <a:r>
              <a:rPr lang="en-US" sz="3200" dirty="0"/>
              <a:t>Diana </a:t>
            </a:r>
            <a:r>
              <a:rPr lang="en-US" sz="3200" dirty="0" err="1"/>
              <a:t>Liska</a:t>
            </a:r>
            <a:endParaRPr lang="en-US" sz="3200" dirty="0"/>
          </a:p>
          <a:p>
            <a:r>
              <a:rPr lang="en-US" sz="3200" dirty="0"/>
              <a:t>dianamarievetter@gmail.com</a:t>
            </a:r>
          </a:p>
          <a:p>
            <a:r>
              <a:rPr lang="en-US" sz="3200" dirty="0"/>
              <a:t>312-919-3764</a:t>
            </a:r>
          </a:p>
        </p:txBody>
      </p:sp>
    </p:spTree>
    <p:extLst>
      <p:ext uri="{BB962C8B-B14F-4D97-AF65-F5344CB8AC3E}">
        <p14:creationId xmlns:p14="http://schemas.microsoft.com/office/powerpoint/2010/main" val="1051950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p:txBody>
          <a:bodyPr/>
          <a:lstStyle/>
          <a:p>
            <a:r>
              <a:rPr lang="en-US" cap="none" dirty="0"/>
              <a:t>Stewardship Steps</a:t>
            </a:r>
          </a:p>
        </p:txBody>
      </p:sp>
      <p:graphicFrame>
        <p:nvGraphicFramePr>
          <p:cNvPr id="4" name="Content Placeholder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1357911074"/>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8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98E90-C235-426C-9B18-9C9AB4105470}"/>
              </a:ext>
            </a:extLst>
          </p:cNvPr>
          <p:cNvSpPr>
            <a:spLocks noGrp="1"/>
          </p:cNvSpPr>
          <p:nvPr>
            <p:ph type="title"/>
          </p:nvPr>
        </p:nvSpPr>
        <p:spPr>
          <a:xfrm>
            <a:off x="697435" y="2149518"/>
            <a:ext cx="11029616" cy="988332"/>
          </a:xfrm>
        </p:spPr>
        <p:txBody>
          <a:bodyPr>
            <a:normAutofit fontScale="90000"/>
          </a:bodyPr>
          <a:lstStyle/>
          <a:p>
            <a:pPr algn="ctr"/>
            <a:r>
              <a:rPr lang="en-US" dirty="0"/>
              <a:t>Step 1</a:t>
            </a:r>
            <a:br>
              <a:rPr lang="en-US" dirty="0"/>
            </a:br>
            <a:br>
              <a:rPr lang="en-US" dirty="0"/>
            </a:br>
            <a:r>
              <a:rPr lang="en-US" sz="4400" b="1" cap="none" dirty="0"/>
              <a:t>Rally The Leadership Teams For A Unified Message</a:t>
            </a:r>
            <a:br>
              <a:rPr lang="en-US" dirty="0"/>
            </a:br>
            <a:endParaRPr lang="en-US" dirty="0"/>
          </a:p>
        </p:txBody>
      </p:sp>
      <p:sp>
        <p:nvSpPr>
          <p:cNvPr id="3" name="Content Placeholder 2">
            <a:extLst>
              <a:ext uri="{FF2B5EF4-FFF2-40B4-BE49-F238E27FC236}">
                <a16:creationId xmlns:a16="http://schemas.microsoft.com/office/drawing/2014/main" id="{1312F0DC-8A61-417A-B1A6-6420E6E607B9}"/>
              </a:ext>
            </a:extLst>
          </p:cNvPr>
          <p:cNvSpPr>
            <a:spLocks noGrp="1"/>
          </p:cNvSpPr>
          <p:nvPr>
            <p:ph sz="half" idx="1"/>
          </p:nvPr>
        </p:nvSpPr>
        <p:spPr>
          <a:xfrm>
            <a:off x="1717736" y="2643684"/>
            <a:ext cx="5194767" cy="2607487"/>
          </a:xfrm>
        </p:spPr>
        <p:txBody>
          <a:bodyPr>
            <a:normAutofit/>
          </a:bodyPr>
          <a:lstStyle/>
          <a:p>
            <a:endParaRPr lang="en-US" sz="2800" dirty="0"/>
          </a:p>
          <a:p>
            <a:pPr marL="0" indent="0">
              <a:buNone/>
            </a:pPr>
            <a:r>
              <a:rPr lang="en-US" sz="2800" b="1" dirty="0"/>
              <a:t>GOAL</a:t>
            </a:r>
            <a:r>
              <a:rPr lang="en-US" sz="2800" dirty="0"/>
              <a:t>: For the staff and leadership groups to work together to help make disciples</a:t>
            </a:r>
          </a:p>
          <a:p>
            <a:endParaRPr lang="en-US" sz="2800" dirty="0"/>
          </a:p>
        </p:txBody>
      </p:sp>
      <p:pic>
        <p:nvPicPr>
          <p:cNvPr id="6" name="Content Placeholder 5">
            <a:extLst>
              <a:ext uri="{FF2B5EF4-FFF2-40B4-BE49-F238E27FC236}">
                <a16:creationId xmlns:a16="http://schemas.microsoft.com/office/drawing/2014/main" id="{CDCAE960-2EE8-48E7-BB05-D4B796890F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87713" y="2519697"/>
            <a:ext cx="3664127" cy="3664127"/>
          </a:xfrm>
        </p:spPr>
      </p:pic>
    </p:spTree>
    <p:extLst>
      <p:ext uri="{BB962C8B-B14F-4D97-AF65-F5344CB8AC3E}">
        <p14:creationId xmlns:p14="http://schemas.microsoft.com/office/powerpoint/2010/main" val="3000719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D037E1-60B9-45B2-AF87-5C7D66059486}"/>
              </a:ext>
            </a:extLst>
          </p:cNvPr>
          <p:cNvSpPr>
            <a:spLocks noGrp="1"/>
          </p:cNvSpPr>
          <p:nvPr>
            <p:ph type="title"/>
          </p:nvPr>
        </p:nvSpPr>
        <p:spPr/>
        <p:txBody>
          <a:bodyPr/>
          <a:lstStyle/>
          <a:p>
            <a:r>
              <a:rPr lang="en-US" dirty="0"/>
              <a:t>Stewardship is the way of life</a:t>
            </a:r>
          </a:p>
        </p:txBody>
      </p:sp>
      <p:sp>
        <p:nvSpPr>
          <p:cNvPr id="3" name="Content Placeholder 2">
            <a:extLst>
              <a:ext uri="{FF2B5EF4-FFF2-40B4-BE49-F238E27FC236}">
                <a16:creationId xmlns:a16="http://schemas.microsoft.com/office/drawing/2014/main" id="{22BB957E-17B9-4965-BCA7-94200D925328}"/>
              </a:ext>
            </a:extLst>
          </p:cNvPr>
          <p:cNvSpPr>
            <a:spLocks noGrp="1"/>
          </p:cNvSpPr>
          <p:nvPr>
            <p:ph idx="1"/>
          </p:nvPr>
        </p:nvSpPr>
        <p:spPr/>
        <p:txBody>
          <a:bodyPr/>
          <a:lstStyle/>
          <a:p>
            <a:pPr>
              <a:buFont typeface="Wingdings" panose="05000000000000000000" pitchFamily="2" charset="2"/>
              <a:buChar char="v"/>
            </a:pPr>
            <a:r>
              <a:rPr lang="en-US" sz="2800" dirty="0"/>
              <a:t>Staff informed and on board</a:t>
            </a:r>
          </a:p>
          <a:p>
            <a:pPr lvl="1"/>
            <a:r>
              <a:rPr lang="en-US" sz="2800" dirty="0"/>
              <a:t> Who is currently working on “Stewardship Tasks”</a:t>
            </a:r>
          </a:p>
          <a:p>
            <a:pPr>
              <a:buFont typeface="Wingdings" panose="05000000000000000000" pitchFamily="2" charset="2"/>
              <a:buChar char="v"/>
            </a:pPr>
            <a:r>
              <a:rPr lang="en-US" sz="2800" dirty="0"/>
              <a:t>Existing Councils</a:t>
            </a:r>
          </a:p>
          <a:p>
            <a:pPr lvl="1"/>
            <a:r>
              <a:rPr lang="en-US" sz="2800" dirty="0"/>
              <a:t>Work together</a:t>
            </a:r>
          </a:p>
          <a:p>
            <a:pPr lvl="1"/>
            <a:r>
              <a:rPr lang="en-US" sz="2800" dirty="0"/>
              <a:t>Don’t duplicate work</a:t>
            </a:r>
          </a:p>
          <a:p>
            <a:pPr>
              <a:buFont typeface="Wingdings" panose="05000000000000000000" pitchFamily="2" charset="2"/>
              <a:buChar char="v"/>
            </a:pPr>
            <a:r>
              <a:rPr lang="en-US" sz="2800" dirty="0"/>
              <a:t>Ongoing communication</a:t>
            </a:r>
          </a:p>
          <a:p>
            <a:pPr lvl="1"/>
            <a:r>
              <a:rPr lang="en-US" sz="2800" dirty="0"/>
              <a:t>Monthly or as-needed email to all leadership groups</a:t>
            </a:r>
          </a:p>
          <a:p>
            <a:endParaRPr lang="en-US" dirty="0"/>
          </a:p>
        </p:txBody>
      </p:sp>
    </p:spTree>
    <p:extLst>
      <p:ext uri="{BB962C8B-B14F-4D97-AF65-F5344CB8AC3E}">
        <p14:creationId xmlns:p14="http://schemas.microsoft.com/office/powerpoint/2010/main" val="3550488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98E90-C235-426C-9B18-9C9AB4105470}"/>
              </a:ext>
            </a:extLst>
          </p:cNvPr>
          <p:cNvSpPr>
            <a:spLocks noGrp="1"/>
          </p:cNvSpPr>
          <p:nvPr>
            <p:ph type="title"/>
          </p:nvPr>
        </p:nvSpPr>
        <p:spPr>
          <a:xfrm>
            <a:off x="687103" y="2120461"/>
            <a:ext cx="11029616" cy="988332"/>
          </a:xfrm>
        </p:spPr>
        <p:txBody>
          <a:bodyPr>
            <a:normAutofit fontScale="90000"/>
          </a:bodyPr>
          <a:lstStyle/>
          <a:p>
            <a:pPr algn="ctr"/>
            <a:r>
              <a:rPr lang="en-US" dirty="0"/>
              <a:t>Step 2</a:t>
            </a:r>
            <a:br>
              <a:rPr lang="en-US" dirty="0"/>
            </a:br>
            <a:br>
              <a:rPr lang="en-US" dirty="0"/>
            </a:br>
            <a:r>
              <a:rPr lang="en-US" sz="4400" b="1" cap="none" dirty="0"/>
              <a:t>Infuse Hospitality Everywhere, Always, Forever</a:t>
            </a:r>
            <a:br>
              <a:rPr lang="en-US" dirty="0"/>
            </a:br>
            <a:endParaRPr lang="en-US" dirty="0"/>
          </a:p>
        </p:txBody>
      </p:sp>
      <p:sp>
        <p:nvSpPr>
          <p:cNvPr id="6" name="Content Placeholder 5">
            <a:extLst>
              <a:ext uri="{FF2B5EF4-FFF2-40B4-BE49-F238E27FC236}">
                <a16:creationId xmlns:a16="http://schemas.microsoft.com/office/drawing/2014/main" id="{097A3F83-CA12-4AA6-8D11-6519974832C4}"/>
              </a:ext>
            </a:extLst>
          </p:cNvPr>
          <p:cNvSpPr>
            <a:spLocks noGrp="1"/>
          </p:cNvSpPr>
          <p:nvPr>
            <p:ph sz="half" idx="2"/>
          </p:nvPr>
        </p:nvSpPr>
        <p:spPr>
          <a:xfrm>
            <a:off x="1287693" y="3157284"/>
            <a:ext cx="10429026" cy="1971465"/>
          </a:xfrm>
        </p:spPr>
        <p:txBody>
          <a:bodyPr/>
          <a:lstStyle/>
          <a:p>
            <a:pPr marL="0" indent="0">
              <a:buNone/>
            </a:pPr>
            <a:r>
              <a:rPr lang="en-US" sz="2800" b="1" dirty="0"/>
              <a:t>GOAL: </a:t>
            </a:r>
            <a:r>
              <a:rPr lang="en-US" sz="2800" dirty="0"/>
              <a:t>For your parish to be a place of love and belonging for all members, guests and visitors</a:t>
            </a:r>
          </a:p>
          <a:p>
            <a:endParaRPr lang="en-US" dirty="0"/>
          </a:p>
        </p:txBody>
      </p:sp>
      <p:pic>
        <p:nvPicPr>
          <p:cNvPr id="4" name="Picture 3">
            <a:extLst>
              <a:ext uri="{FF2B5EF4-FFF2-40B4-BE49-F238E27FC236}">
                <a16:creationId xmlns:a16="http://schemas.microsoft.com/office/drawing/2014/main" id="{D5696988-D7AD-4AD0-BD99-58EA6A3185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82546" y="4045527"/>
            <a:ext cx="5922328" cy="2090233"/>
          </a:xfrm>
          <a:prstGeom prst="rect">
            <a:avLst/>
          </a:prstGeom>
        </p:spPr>
      </p:pic>
    </p:spTree>
    <p:extLst>
      <p:ext uri="{BB962C8B-B14F-4D97-AF65-F5344CB8AC3E}">
        <p14:creationId xmlns:p14="http://schemas.microsoft.com/office/powerpoint/2010/main" val="2393423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588E62-5352-471B-86FD-DE7CB20CC01F}"/>
              </a:ext>
            </a:extLst>
          </p:cNvPr>
          <p:cNvSpPr>
            <a:spLocks noGrp="1"/>
          </p:cNvSpPr>
          <p:nvPr>
            <p:ph idx="4294967295"/>
          </p:nvPr>
        </p:nvSpPr>
        <p:spPr>
          <a:xfrm>
            <a:off x="1066800" y="1134125"/>
            <a:ext cx="10058400" cy="4589750"/>
          </a:xfrm>
        </p:spPr>
        <p:txBody>
          <a:bodyPr/>
          <a:lstStyle/>
          <a:p>
            <a:pPr>
              <a:buFont typeface="Wingdings" panose="05000000000000000000" pitchFamily="2" charset="2"/>
              <a:buChar char="v"/>
            </a:pPr>
            <a:r>
              <a:rPr lang="en-US" sz="2800" dirty="0"/>
              <a:t>Website</a:t>
            </a:r>
          </a:p>
          <a:p>
            <a:pPr>
              <a:buFont typeface="Wingdings" panose="05000000000000000000" pitchFamily="2" charset="2"/>
              <a:buChar char="v"/>
            </a:pPr>
            <a:r>
              <a:rPr lang="en-US" sz="2800" dirty="0"/>
              <a:t>Signage</a:t>
            </a:r>
          </a:p>
          <a:p>
            <a:pPr>
              <a:buFont typeface="Wingdings" panose="05000000000000000000" pitchFamily="2" charset="2"/>
              <a:buChar char="v"/>
            </a:pPr>
            <a:r>
              <a:rPr lang="en-US" sz="2800" dirty="0"/>
              <a:t>Front desk/receptionist</a:t>
            </a:r>
          </a:p>
          <a:p>
            <a:pPr>
              <a:buFont typeface="Wingdings" panose="05000000000000000000" pitchFamily="2" charset="2"/>
              <a:buChar char="v"/>
            </a:pPr>
            <a:r>
              <a:rPr lang="en-US" sz="2800" dirty="0"/>
              <a:t>New members</a:t>
            </a:r>
          </a:p>
          <a:p>
            <a:pPr>
              <a:buFont typeface="Wingdings" panose="05000000000000000000" pitchFamily="2" charset="2"/>
              <a:buChar char="v"/>
            </a:pPr>
            <a:r>
              <a:rPr lang="en-US" sz="2800" dirty="0"/>
              <a:t>Greeters and ushers</a:t>
            </a:r>
          </a:p>
          <a:p>
            <a:pPr>
              <a:buFont typeface="Wingdings" panose="05000000000000000000" pitchFamily="2" charset="2"/>
              <a:buChar char="v"/>
            </a:pPr>
            <a:r>
              <a:rPr lang="en-US" sz="2800" dirty="0"/>
              <a:t>Liturgy</a:t>
            </a:r>
          </a:p>
          <a:p>
            <a:pPr>
              <a:buFont typeface="Wingdings" panose="05000000000000000000" pitchFamily="2" charset="2"/>
              <a:buChar char="v"/>
            </a:pPr>
            <a:r>
              <a:rPr lang="en-US" sz="2800" dirty="0"/>
              <a:t>Sacramental moments</a:t>
            </a:r>
          </a:p>
          <a:p>
            <a:pPr>
              <a:buFont typeface="Wingdings" panose="05000000000000000000" pitchFamily="2" charset="2"/>
              <a:buChar char="v"/>
            </a:pPr>
            <a:r>
              <a:rPr lang="en-US" sz="2800" dirty="0"/>
              <a:t>Ministries/Ministry leaders</a:t>
            </a:r>
          </a:p>
          <a:p>
            <a:endParaRPr lang="en-US" dirty="0"/>
          </a:p>
        </p:txBody>
      </p:sp>
      <p:pic>
        <p:nvPicPr>
          <p:cNvPr id="5" name="Picture 4">
            <a:extLst>
              <a:ext uri="{FF2B5EF4-FFF2-40B4-BE49-F238E27FC236}">
                <a16:creationId xmlns:a16="http://schemas.microsoft.com/office/drawing/2014/main" id="{3A9F37D8-96F1-42AE-B35B-6CA321D3E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383" y="432466"/>
            <a:ext cx="4959457" cy="5706162"/>
          </a:xfrm>
          <a:prstGeom prst="rect">
            <a:avLst/>
          </a:prstGeom>
        </p:spPr>
      </p:pic>
    </p:spTree>
    <p:extLst>
      <p:ext uri="{BB962C8B-B14F-4D97-AF65-F5344CB8AC3E}">
        <p14:creationId xmlns:p14="http://schemas.microsoft.com/office/powerpoint/2010/main" val="4041484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8196C-E7F6-43BA-B693-2DC7A38FF7A3}"/>
              </a:ext>
            </a:extLst>
          </p:cNvPr>
          <p:cNvSpPr>
            <a:spLocks noGrp="1"/>
          </p:cNvSpPr>
          <p:nvPr>
            <p:ph type="ctrTitle"/>
          </p:nvPr>
        </p:nvSpPr>
        <p:spPr>
          <a:xfrm>
            <a:off x="1267400" y="526478"/>
            <a:ext cx="10058400" cy="3566160"/>
          </a:xfrm>
        </p:spPr>
        <p:txBody>
          <a:bodyPr/>
          <a:lstStyle/>
          <a:p>
            <a:r>
              <a:rPr lang="en-US" dirty="0"/>
              <a:t>Hospitality Assessment</a:t>
            </a:r>
          </a:p>
        </p:txBody>
      </p:sp>
      <p:sp>
        <p:nvSpPr>
          <p:cNvPr id="3" name="Subtitle 2">
            <a:extLst>
              <a:ext uri="{FF2B5EF4-FFF2-40B4-BE49-F238E27FC236}">
                <a16:creationId xmlns:a16="http://schemas.microsoft.com/office/drawing/2014/main" id="{07E11722-5168-4C26-97C1-3AF7276CD139}"/>
              </a:ext>
            </a:extLst>
          </p:cNvPr>
          <p:cNvSpPr>
            <a:spLocks noGrp="1"/>
          </p:cNvSpPr>
          <p:nvPr>
            <p:ph type="subTitle" idx="1"/>
          </p:nvPr>
        </p:nvSpPr>
        <p:spPr>
          <a:xfrm>
            <a:off x="1267400" y="4688958"/>
            <a:ext cx="8992477" cy="1069848"/>
          </a:xfrm>
        </p:spPr>
        <p:txBody>
          <a:bodyPr/>
          <a:lstStyle/>
          <a:p>
            <a:r>
              <a:rPr lang="en-US" dirty="0"/>
              <a:t>Followed by a small group discussion at your table</a:t>
            </a:r>
          </a:p>
          <a:p>
            <a:r>
              <a:rPr lang="en-US" dirty="0"/>
              <a:t>How has covid-19 impacted hospitality? Good? Bad?</a:t>
            </a:r>
          </a:p>
        </p:txBody>
      </p:sp>
    </p:spTree>
    <p:extLst>
      <p:ext uri="{BB962C8B-B14F-4D97-AF65-F5344CB8AC3E}">
        <p14:creationId xmlns:p14="http://schemas.microsoft.com/office/powerpoint/2010/main" val="1121985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98E90-C235-426C-9B18-9C9AB4105470}"/>
              </a:ext>
            </a:extLst>
          </p:cNvPr>
          <p:cNvSpPr>
            <a:spLocks noGrp="1"/>
          </p:cNvSpPr>
          <p:nvPr>
            <p:ph type="title"/>
          </p:nvPr>
        </p:nvSpPr>
        <p:spPr>
          <a:xfrm>
            <a:off x="478127" y="2115902"/>
            <a:ext cx="11029616" cy="988332"/>
          </a:xfrm>
        </p:spPr>
        <p:txBody>
          <a:bodyPr>
            <a:normAutofit fontScale="90000"/>
          </a:bodyPr>
          <a:lstStyle/>
          <a:p>
            <a:pPr algn="ctr"/>
            <a:r>
              <a:rPr lang="en-US" dirty="0"/>
              <a:t>Step 3</a:t>
            </a:r>
            <a:br>
              <a:rPr lang="en-US" dirty="0"/>
            </a:br>
            <a:br>
              <a:rPr lang="en-US" dirty="0"/>
            </a:br>
            <a:r>
              <a:rPr lang="en-US" sz="4400" b="1" cap="none" dirty="0"/>
              <a:t>Clean Up Your Database</a:t>
            </a:r>
            <a:br>
              <a:rPr lang="en-US" dirty="0"/>
            </a:br>
            <a:endParaRPr lang="en-US" dirty="0"/>
          </a:p>
        </p:txBody>
      </p:sp>
      <p:sp>
        <p:nvSpPr>
          <p:cNvPr id="3" name="Content Placeholder 2">
            <a:extLst>
              <a:ext uri="{FF2B5EF4-FFF2-40B4-BE49-F238E27FC236}">
                <a16:creationId xmlns:a16="http://schemas.microsoft.com/office/drawing/2014/main" id="{1312F0DC-8A61-417A-B1A6-6420E6E607B9}"/>
              </a:ext>
            </a:extLst>
          </p:cNvPr>
          <p:cNvSpPr>
            <a:spLocks noGrp="1"/>
          </p:cNvSpPr>
          <p:nvPr>
            <p:ph sz="half" idx="1"/>
          </p:nvPr>
        </p:nvSpPr>
        <p:spPr>
          <a:xfrm>
            <a:off x="8064284" y="5051423"/>
            <a:ext cx="5194767" cy="619730"/>
          </a:xfrm>
        </p:spPr>
        <p:txBody>
          <a:bodyPr>
            <a:normAutofit/>
          </a:bodyPr>
          <a:lstStyle/>
          <a:p>
            <a:pPr marL="0" indent="0">
              <a:buNone/>
            </a:pPr>
            <a:r>
              <a:rPr lang="en-US" sz="2400" dirty="0"/>
              <a:t> Stewardship Parish</a:t>
            </a:r>
          </a:p>
        </p:txBody>
      </p:sp>
      <p:sp>
        <p:nvSpPr>
          <p:cNvPr id="7" name="Content Placeholder 6">
            <a:extLst>
              <a:ext uri="{FF2B5EF4-FFF2-40B4-BE49-F238E27FC236}">
                <a16:creationId xmlns:a16="http://schemas.microsoft.com/office/drawing/2014/main" id="{BF35E586-3B2D-4B53-8F19-218B66C98847}"/>
              </a:ext>
            </a:extLst>
          </p:cNvPr>
          <p:cNvSpPr txBox="1">
            <a:spLocks noGrp="1"/>
          </p:cNvSpPr>
          <p:nvPr>
            <p:ph sz="half" idx="2"/>
          </p:nvPr>
        </p:nvSpPr>
        <p:spPr>
          <a:xfrm>
            <a:off x="1118568" y="2921430"/>
            <a:ext cx="9954863" cy="1324465"/>
          </a:xfrm>
          <a:prstGeom prst="rect">
            <a:avLst/>
          </a:prstGeom>
          <a:noFill/>
        </p:spPr>
        <p:txBody>
          <a:bodyPr wrap="square" rtlCol="0">
            <a:spAutoFit/>
          </a:bodyPr>
          <a:lstStyle/>
          <a:p>
            <a:pPr marL="0" indent="0">
              <a:buNone/>
            </a:pPr>
            <a:r>
              <a:rPr lang="en-US" sz="2800" b="1" dirty="0"/>
              <a:t>GOAL: </a:t>
            </a:r>
            <a:r>
              <a:rPr lang="en-US" sz="2800" dirty="0"/>
              <a:t>Make informed decisions based on the true make-up of the parish family</a:t>
            </a:r>
          </a:p>
          <a:p>
            <a:endParaRPr lang="en-US" dirty="0"/>
          </a:p>
        </p:txBody>
      </p:sp>
      <p:sp>
        <p:nvSpPr>
          <p:cNvPr id="4" name="Arrow: Pentagon 3">
            <a:extLst>
              <a:ext uri="{FF2B5EF4-FFF2-40B4-BE49-F238E27FC236}">
                <a16:creationId xmlns:a16="http://schemas.microsoft.com/office/drawing/2014/main" id="{BF31A792-F380-4C0B-9C14-F11396091FB6}"/>
              </a:ext>
            </a:extLst>
          </p:cNvPr>
          <p:cNvSpPr/>
          <p:nvPr/>
        </p:nvSpPr>
        <p:spPr>
          <a:xfrm>
            <a:off x="2562387" y="4734867"/>
            <a:ext cx="3533613" cy="96089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Good Database</a:t>
            </a:r>
          </a:p>
        </p:txBody>
      </p:sp>
      <p:sp>
        <p:nvSpPr>
          <p:cNvPr id="5" name="Arrow: Chevron 4">
            <a:extLst>
              <a:ext uri="{FF2B5EF4-FFF2-40B4-BE49-F238E27FC236}">
                <a16:creationId xmlns:a16="http://schemas.microsoft.com/office/drawing/2014/main" id="{D4050A3E-6BFA-48D5-8C6B-AF7B2734E2F5}"/>
              </a:ext>
            </a:extLst>
          </p:cNvPr>
          <p:cNvSpPr/>
          <p:nvPr/>
        </p:nvSpPr>
        <p:spPr>
          <a:xfrm>
            <a:off x="6095999" y="4734867"/>
            <a:ext cx="924732" cy="10073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5D90A60A-7D57-4776-A0E5-710D533EF3D4}"/>
              </a:ext>
            </a:extLst>
          </p:cNvPr>
          <p:cNvSpPr/>
          <p:nvPr/>
        </p:nvSpPr>
        <p:spPr>
          <a:xfrm>
            <a:off x="6971655" y="4709233"/>
            <a:ext cx="924732" cy="10073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270549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0</TotalTime>
  <Words>901</Words>
  <Application>Microsoft Office PowerPoint</Application>
  <PresentationFormat>Widescreen</PresentationFormat>
  <Paragraphs>139</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Calibri Light</vt:lpstr>
      <vt:lpstr>Wingdings</vt:lpstr>
      <vt:lpstr>Retrospect</vt:lpstr>
      <vt:lpstr>Stewardship Forum  Diocese of St. Augustine</vt:lpstr>
      <vt:lpstr>Diana Liska – About Me</vt:lpstr>
      <vt:lpstr>Stewardship Steps</vt:lpstr>
      <vt:lpstr>Step 1  Rally The Leadership Teams For A Unified Message </vt:lpstr>
      <vt:lpstr>Stewardship is the way of life</vt:lpstr>
      <vt:lpstr>Step 2  Infuse Hospitality Everywhere, Always, Forever </vt:lpstr>
      <vt:lpstr>PowerPoint Presentation</vt:lpstr>
      <vt:lpstr>Hospitality Assessment</vt:lpstr>
      <vt:lpstr>Step 3  Clean Up Your Database </vt:lpstr>
      <vt:lpstr>Is your database up to date?</vt:lpstr>
      <vt:lpstr>Step 4  Build A Rockstar Stewardship Committee  </vt:lpstr>
      <vt:lpstr>Set up for success</vt:lpstr>
      <vt:lpstr>Large Group Discussion and Q&amp;A</vt:lpstr>
      <vt:lpstr>Step 5  Breathe New Life Into The Parish Ministries </vt:lpstr>
      <vt:lpstr>Step 6  Execute Stellar Commitment Weekends </vt:lpstr>
      <vt:lpstr>Before you begin</vt:lpstr>
      <vt:lpstr>PowerPoint Presentation</vt:lpstr>
      <vt:lpstr>Time = Prayer</vt:lpstr>
      <vt:lpstr>Talent</vt:lpstr>
      <vt:lpstr>Treasure</vt:lpstr>
      <vt:lpstr>Obstacles to Giving</vt:lpstr>
      <vt:lpstr>PowerPoint Presentation</vt:lpstr>
      <vt:lpstr>Stewardship is an expression of discipleship with the power to change how we understand and live out our lives.   </vt:lpstr>
      <vt:lpstr>What to do during Covid-19?</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2020-02-21T19:18:16Z</dcterms:created>
  <dcterms:modified xsi:type="dcterms:W3CDTF">2020-09-10T16:41:52Z</dcterms:modified>
</cp:coreProperties>
</file>